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536" r:id="rId1"/>
  </p:sldMasterIdLst>
  <p:notesMasterIdLst>
    <p:notesMasterId r:id="rId52"/>
  </p:notesMasterIdLst>
  <p:sldIdLst>
    <p:sldId id="341" r:id="rId2"/>
    <p:sldId id="321" r:id="rId3"/>
    <p:sldId id="342" r:id="rId4"/>
    <p:sldId id="343" r:id="rId5"/>
    <p:sldId id="344" r:id="rId6"/>
    <p:sldId id="345" r:id="rId7"/>
    <p:sldId id="346" r:id="rId8"/>
    <p:sldId id="320" r:id="rId9"/>
    <p:sldId id="322" r:id="rId10"/>
    <p:sldId id="263" r:id="rId11"/>
    <p:sldId id="272" r:id="rId12"/>
    <p:sldId id="276" r:id="rId13"/>
    <p:sldId id="303" r:id="rId14"/>
    <p:sldId id="304" r:id="rId15"/>
    <p:sldId id="273" r:id="rId16"/>
    <p:sldId id="275" r:id="rId17"/>
    <p:sldId id="293" r:id="rId18"/>
    <p:sldId id="294" r:id="rId19"/>
    <p:sldId id="326" r:id="rId20"/>
    <p:sldId id="306" r:id="rId21"/>
    <p:sldId id="308" r:id="rId22"/>
    <p:sldId id="277" r:id="rId23"/>
    <p:sldId id="309" r:id="rId24"/>
    <p:sldId id="311" r:id="rId25"/>
    <p:sldId id="312" r:id="rId26"/>
    <p:sldId id="313" r:id="rId27"/>
    <p:sldId id="314" r:id="rId28"/>
    <p:sldId id="316" r:id="rId29"/>
    <p:sldId id="317" r:id="rId30"/>
    <p:sldId id="318" r:id="rId31"/>
    <p:sldId id="319" r:id="rId32"/>
    <p:sldId id="331" r:id="rId33"/>
    <p:sldId id="333" r:id="rId34"/>
    <p:sldId id="334" r:id="rId35"/>
    <p:sldId id="347" r:id="rId36"/>
    <p:sldId id="351" r:id="rId37"/>
    <p:sldId id="350" r:id="rId38"/>
    <p:sldId id="352" r:id="rId39"/>
    <p:sldId id="353" r:id="rId40"/>
    <p:sldId id="355" r:id="rId41"/>
    <p:sldId id="358" r:id="rId42"/>
    <p:sldId id="360" r:id="rId43"/>
    <p:sldId id="362" r:id="rId44"/>
    <p:sldId id="348" r:id="rId45"/>
    <p:sldId id="361" r:id="rId46"/>
    <p:sldId id="349" r:id="rId47"/>
    <p:sldId id="356" r:id="rId48"/>
    <p:sldId id="357" r:id="rId49"/>
    <p:sldId id="329" r:id="rId50"/>
    <p:sldId id="29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ha agarwala" initials="na" lastIdx="1" clrIdx="0">
    <p:extLst>
      <p:ext uri="{19B8F6BF-5375-455C-9EA6-DF929625EA0E}">
        <p15:presenceInfo xmlns:p15="http://schemas.microsoft.com/office/powerpoint/2012/main" userId="e58ea084020a71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60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5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5T11:25:34.92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5T11:25:34.92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893AB-A0D3-49EC-91DF-488B00B42C96}" type="datetimeFigureOut">
              <a:rPr lang="en-PH" smtClean="0"/>
              <a:t>19/12/2018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19E73-4665-4981-9A72-5F61DCFE84C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831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19E73-4665-4981-9A72-5F61DCFE84C9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167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19E73-4665-4981-9A72-5F61DCFE84C9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171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3309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474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1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356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9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3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968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42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77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88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229950"/>
          </a:xfrm>
        </p:spPr>
        <p:txBody>
          <a:bodyPr>
            <a:normAutofit/>
          </a:bodyPr>
          <a:lstStyle/>
          <a:p>
            <a:r>
              <a:rPr lang="en-US" sz="4800" dirty="0"/>
              <a:t>Comparison of One-Step and Two-Step Meta-Analysis Models Using Individual Patient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36504" y="4324627"/>
            <a:ext cx="7321946" cy="177442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6200" dirty="0"/>
              <a:t> Thomas Mathew and Kenneth </a:t>
            </a:r>
            <a:r>
              <a:rPr lang="en-US" sz="6200" dirty="0" err="1"/>
              <a:t>Nordström</a:t>
            </a:r>
            <a:endParaRPr lang="en-US" sz="6200" dirty="0"/>
          </a:p>
          <a:p>
            <a:endParaRPr lang="en-US" sz="6200" dirty="0"/>
          </a:p>
          <a:p>
            <a:r>
              <a:rPr lang="en-US" sz="4800" dirty="0"/>
              <a:t> Presented by</a:t>
            </a:r>
          </a:p>
          <a:p>
            <a:r>
              <a:rPr lang="en-US" sz="4800" dirty="0"/>
              <a:t> Michael </a:t>
            </a:r>
            <a:r>
              <a:rPr lang="en-US" sz="4800" dirty="0" err="1"/>
              <a:t>lucagbo</a:t>
            </a:r>
            <a:endParaRPr lang="en-US" sz="4800" dirty="0"/>
          </a:p>
          <a:p>
            <a:r>
              <a:rPr lang="en-US" sz="4800" dirty="0"/>
              <a:t> Neha </a:t>
            </a:r>
            <a:r>
              <a:rPr lang="en-US" sz="4800" dirty="0" err="1"/>
              <a:t>Agarwala</a:t>
            </a:r>
            <a:endParaRPr lang="en-US" sz="4800" dirty="0"/>
          </a:p>
          <a:p>
            <a:endParaRPr lang="en-US" dirty="0"/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BABBE23F-C8C7-4F7D-BA90-4F5A2A370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653362"/>
            <a:ext cx="2449486" cy="2449486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F4E76-7AB4-4683-A0BB-B997A577C8C3}"/>
              </a:ext>
            </a:extLst>
          </p:cNvPr>
          <p:cNvSpPr txBox="1"/>
          <p:nvPr/>
        </p:nvSpPr>
        <p:spPr>
          <a:xfrm>
            <a:off x="655607" y="3164456"/>
            <a:ext cx="108807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2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BA32-BF44-487C-AD0B-6B234335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cap="all" dirty="0"/>
              <a:t>The model </a:t>
            </a:r>
          </a:p>
          <a:p>
            <a:pPr marL="0" indent="0" algn="ctr">
              <a:buNone/>
            </a:pPr>
            <a:r>
              <a:rPr lang="en-US" sz="4000" cap="all" dirty="0"/>
              <a:t>and the meta-analysis problem</a:t>
            </a:r>
            <a:endParaRPr lang="en-US" sz="4000" dirty="0"/>
          </a:p>
          <a:p>
            <a:pPr marL="305435" indent="-305435" algn="ctr"/>
            <a:endParaRPr lang="en-US" sz="4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E74A3-1E4D-49FD-9ED0-58114683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616F2-C4A6-4F53-983B-F17A9378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97C60-BF2E-4E9D-965D-115607E0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1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The Model for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579288" y="1910487"/>
                <a:ext cx="10491971" cy="4441985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Let there be 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k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independent studies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denote the vector of 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n</a:t>
                </a:r>
                <a:r>
                  <a:rPr lang="en-US" sz="2800" i="1" baseline="-25000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responses in the 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baseline="30000" dirty="0" err="1">
                    <a:solidFill>
                      <a:schemeClr val="accent3">
                        <a:lumMod val="50000"/>
                      </a:schemeClr>
                    </a:solidFill>
                  </a:rPr>
                  <a:t>th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study, 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=1,…,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k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comprise the IPD.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We assume a linear model for the responses: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(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p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x 1)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𝛅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(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q</a:t>
                </a:r>
                <a:r>
                  <a:rPr lang="en-US" sz="2800" i="1" baseline="-25000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x 1) are unknown parameters, and </a:t>
                </a:r>
              </a:p>
              <a:p>
                <a:r>
                  <a:rPr lang="en-US" sz="2800" b="1" dirty="0">
                    <a:solidFill>
                      <a:schemeClr val="accent3">
                        <a:lumMod val="50000"/>
                      </a:schemeClr>
                    </a:solidFill>
                  </a:rPr>
                  <a:t>	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W</a:t>
                </a:r>
                <a:r>
                  <a:rPr lang="en-US" sz="2800" i="1" baseline="-25000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and 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Z</a:t>
                </a:r>
                <a:r>
                  <a:rPr lang="en-US" sz="2800" i="1" baseline="-25000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are the corresponding design matrices.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8" y="1910487"/>
                <a:ext cx="10491971" cy="4441985"/>
              </a:xfrm>
              <a:prstGeom prst="rect">
                <a:avLst/>
              </a:prstGeom>
              <a:blipFill>
                <a:blip r:embed="rId2"/>
                <a:stretch>
                  <a:fillRect l="-988" t="-1235" b="-3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5D5FF1F-E64B-47C0-B2D7-0C611DF9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24" y="4622566"/>
            <a:ext cx="5046897" cy="736325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9DC78BA-965F-4056-924D-A8D2986E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8DD91FA-26EC-43D8-B6CA-65B2345F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6C8F49-155F-47EE-AB09-333F389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1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The Model for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579288" y="1910487"/>
                <a:ext cx="10491971" cy="4010585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The parameter of interest </a:t>
                </a:r>
                <a14:m>
                  <m:oMath xmlns:m="http://schemas.openxmlformats.org/officeDocument/2006/math">
                    <m:r>
                      <a:rPr lang="el-GR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PH" sz="2800" b="1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is a linear function of the (or possibly the entire) main parameter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. 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That is,</a:t>
                </a:r>
                <a:r>
                  <a:rPr lang="en-US" sz="2800" b="1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PH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, where </a:t>
                </a:r>
                <a:r>
                  <a:rPr lang="en-US" sz="2800" b="1" dirty="0">
                    <a:solidFill>
                      <a:schemeClr val="accent3">
                        <a:lumMod val="50000"/>
                      </a:schemeClr>
                    </a:solidFill>
                  </a:rPr>
                  <a:t>L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(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s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x 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p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) is a </a:t>
                </a: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	full-rank matrix of rank 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s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𝛅</m:t>
                        </m:r>
                      </m:e>
                      <m:sub>
                        <m:r>
                          <a:rPr lang="en-US" sz="2800" b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US" sz="2800" dirty="0" err="1">
                    <a:solidFill>
                      <a:schemeClr val="accent3">
                        <a:lumMod val="50000"/>
                      </a:schemeClr>
                    </a:solidFill>
                  </a:rPr>
                  <a:t>s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are study-specific (i.e., non-common) nuisance parameters.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Common nuisance parameters (if any) across the studies are included in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2800" b="1" i="1" dirty="0">
                    <a:solidFill>
                      <a:schemeClr val="accent3">
                        <a:lumMod val="50000"/>
                      </a:schemeClr>
                    </a:solidFill>
                  </a:rPr>
                  <a:t>.</a:t>
                </a: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endParaRPr lang="en-US" sz="2800" b="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8" y="1910487"/>
                <a:ext cx="10491971" cy="4010585"/>
              </a:xfrm>
              <a:prstGeom prst="rect">
                <a:avLst/>
              </a:prstGeom>
              <a:blipFill>
                <a:blip r:embed="rId2"/>
                <a:stretch>
                  <a:fillRect l="-988" t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94CDB-CDBD-42F7-B7DD-BD0B4493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BA05E-2670-4994-8011-C9C859EF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16ACA9-B236-4884-A7BB-120239CF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1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The Model for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579288" y="1910487"/>
                <a:ext cx="10491971" cy="4832092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We assume study-specific covariance matrix 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V</a:t>
                </a:r>
                <a:r>
                  <a:rPr lang="en-US" sz="2800" i="1" baseline="-25000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has been estimated (a common assumption in the meta-analysis literature).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This setup allows for both fixed as well as random effects, the random effects appearing as variance components in 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V</a:t>
                </a:r>
                <a:r>
                  <a:rPr lang="en-US" sz="2800" i="1" baseline="-25000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.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We assume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baseline="-25000" dirty="0" err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2800" b="0" i="1" dirty="0" err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b="0" i="1" baseline="-25000" dirty="0" err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dirty="0" err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baseline="-25000" dirty="0" err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has full rank (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p 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+ 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q</a:t>
                </a:r>
                <a:r>
                  <a:rPr lang="en-US" sz="2800" i="1" baseline="-25000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).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endParaRPr lang="en-US" sz="2800" b="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8" y="1910487"/>
                <a:ext cx="10491971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988" t="-113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888F9-699E-4195-B016-CA898F99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53F2B-30B5-470F-B74D-5A77D1B9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7C975-678C-4EE8-A19E-55AEAEAB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The Model for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454325" y="2071778"/>
                <a:ext cx="10491971" cy="3873176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Based on the </a:t>
                </a:r>
                <a:r>
                  <a:rPr lang="en-US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US" sz="2800" baseline="30000" dirty="0" err="1">
                    <a:solidFill>
                      <a:schemeClr val="accent3">
                        <a:lumMod val="50000"/>
                      </a:schemeClr>
                    </a:solidFill>
                  </a:rPr>
                  <a:t>th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study, the weighted least squares estimator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l-GR" sz="28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2800" b="1" i="1" dirty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</a:rPr>
                              <m:t>β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800" b="1" i="1" baseline="-25000" dirty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sz="2800" b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lang="en-US" sz="2800" b="1" i="1" baseline="-25000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</a:rPr>
                              <m:t>j</m:t>
                            </m:r>
                          </m:e>
                        </m:eqArr>
                        <m:r>
                          <a:rPr lang="en-US" sz="2800" b="0" i="1" baseline="-25000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is given by</a:t>
                </a: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     </a:t>
                </a: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	with covariance matrix</a:t>
                </a: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5" y="2071778"/>
                <a:ext cx="10491971" cy="3873176"/>
              </a:xfrm>
              <a:prstGeom prst="rect">
                <a:avLst/>
              </a:prstGeo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A90CD6-DF40-4A63-B0BC-8A93BE31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16" y="3118559"/>
            <a:ext cx="3714589" cy="1064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13094" y="4704611"/>
                <a:ext cx="2944905" cy="517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PH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094" y="4704611"/>
                <a:ext cx="2944905" cy="5171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80B4D-670C-40FA-8DD3-2E1CBF31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3E189AD-254B-486B-9283-DE57FEF0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0230AA-4ABD-4D32-B4C1-25D3EDB5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8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The Model for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454325" y="2071778"/>
                <a:ext cx="10491971" cy="6555641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Thus, the BLUE of </a:t>
                </a:r>
                <a14:m>
                  <m:oMath xmlns:m="http://schemas.openxmlformats.org/officeDocument/2006/math">
                    <m:r>
                      <a:rPr lang="el-GR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PH" sz="2800" dirty="0">
                    <a:solidFill>
                      <a:schemeClr val="accent3">
                        <a:lumMod val="50000"/>
                      </a:schemeClr>
                    </a:solidFill>
                  </a:rPr>
                  <a:t> from the </a:t>
                </a:r>
                <a:r>
                  <a:rPr lang="en-PH" sz="2800" i="1" dirty="0" err="1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PH" sz="2800" baseline="30000" dirty="0" err="1">
                    <a:solidFill>
                      <a:schemeClr val="accent3">
                        <a:lumMod val="50000"/>
                      </a:schemeClr>
                    </a:solidFill>
                  </a:rPr>
                  <a:t>th</a:t>
                </a:r>
                <a:r>
                  <a:rPr lang="en-PH" sz="2800" dirty="0">
                    <a:solidFill>
                      <a:schemeClr val="accent3">
                        <a:lumMod val="50000"/>
                      </a:schemeClr>
                    </a:solidFill>
                  </a:rPr>
                  <a:t> study, and its covariance matrix are given by: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r>
                  <a:rPr lang="en-PH" sz="2800" dirty="0">
                    <a:solidFill>
                      <a:schemeClr val="accent3">
                        <a:lumMod val="50000"/>
                      </a:schemeClr>
                    </a:solidFill>
                  </a:rPr>
                  <a:t>	</a:t>
                </a:r>
              </a:p>
              <a:p>
                <a:r>
                  <a:rPr lang="en-PH" sz="2800" dirty="0">
                    <a:solidFill>
                      <a:schemeClr val="accent3">
                        <a:lumMod val="50000"/>
                      </a:schemeClr>
                    </a:solidFill>
                  </a:rPr>
                  <a:t>        where                                             is based on a partitioning of I</a:t>
                </a:r>
                <a:r>
                  <a:rPr lang="en-PH" sz="2800" baseline="30000" dirty="0">
                    <a:solidFill>
                      <a:schemeClr val="accent3">
                        <a:lumMod val="50000"/>
                      </a:schemeClr>
                    </a:solidFill>
                  </a:rPr>
                  <a:t>(</a:t>
                </a:r>
                <a:r>
                  <a:rPr lang="en-PH" sz="2800" i="1" baseline="30000" dirty="0">
                    <a:solidFill>
                      <a:schemeClr val="accent3">
                        <a:lumMod val="50000"/>
                      </a:schemeClr>
                    </a:solidFill>
                  </a:rPr>
                  <a:t>j</a:t>
                </a:r>
                <a:r>
                  <a:rPr lang="en-PH" sz="2800" baseline="30000" dirty="0">
                    <a:solidFill>
                      <a:schemeClr val="accent3">
                        <a:lumMod val="50000"/>
                      </a:schemeClr>
                    </a:solidFill>
                  </a:rPr>
                  <a:t>)</a:t>
                </a:r>
                <a:r>
                  <a:rPr lang="en-PH" sz="28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</a:p>
              <a:p>
                <a:endParaRPr lang="en-PH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/>
                <a:r>
                  <a:rPr lang="en-PH" sz="2800" dirty="0">
                    <a:solidFill>
                      <a:schemeClr val="accent3">
                        <a:lumMod val="50000"/>
                      </a:schemeClr>
                    </a:solidFill>
                  </a:rPr>
                  <a:t>	corresponding to the main parameter and nuisance parameters.</a:t>
                </a:r>
              </a:p>
              <a:p>
                <a:r>
                  <a:rPr lang="en-PH" sz="2800" dirty="0">
                    <a:solidFill>
                      <a:schemeClr val="accent3">
                        <a:lumMod val="50000"/>
                      </a:schemeClr>
                    </a:solidFill>
                  </a:rPr>
                  <a:t>	</a:t>
                </a: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     </a:t>
                </a: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   </a:t>
                </a: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5" y="2071778"/>
                <a:ext cx="10491971" cy="6555641"/>
              </a:xfrm>
              <a:prstGeom prst="rect">
                <a:avLst/>
              </a:prstGeom>
              <a:blipFill rotWithShape="0">
                <a:blip r:embed="rId2"/>
                <a:stretch>
                  <a:fillRect l="-1046" t="-930" r="-5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BF4C2D8-6617-4209-B816-F49ED77C1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386"/>
          <a:stretch/>
        </p:blipFill>
        <p:spPr>
          <a:xfrm>
            <a:off x="1981875" y="3078547"/>
            <a:ext cx="2522538" cy="943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DBB21-0DBD-480B-8022-7AB68753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425" y="3117442"/>
            <a:ext cx="1868704" cy="739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45A71-9505-476C-8072-485D8AFB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750" y="3151477"/>
            <a:ext cx="3542171" cy="8227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7E11B-0818-466C-BC59-405D5E7DD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888" y="4186003"/>
            <a:ext cx="3182122" cy="6846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7CDC2E-E2EC-40BE-BE3B-A46364FA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C640211-C341-4DDC-806B-A3D03A8C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A9BB58-4C50-4CB4-B8CA-2397A81B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30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summary data meta-analysis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454325" y="2071778"/>
            <a:ext cx="10491971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Combining estimators across the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k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studies, the summary data meta-analysis estimator is given 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A6138-20CD-4135-9F68-FFC26AB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52" y="3260050"/>
            <a:ext cx="5606115" cy="1185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4ACC-A728-4A5A-8D9E-1E9DCC7E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88" y="4471899"/>
            <a:ext cx="7586381" cy="12551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3E0102-F18B-4343-8EFE-FC5B9AB5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8C3A61-3391-4653-BF36-D44F5A7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20D3B3-15D3-4D82-9A47-B2361B42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1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model for IPD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581192" y="1861580"/>
                <a:ext cx="10491971" cy="3540008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1"/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For the IPD, let us define the following notations:</a:t>
                </a:r>
              </a:p>
              <a:p>
                <a:endParaRPr lang="en-US" sz="2800" b="1" i="1" dirty="0">
                  <a:solidFill>
                    <a:schemeClr val="accent3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PH" sz="28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PH" sz="28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PH" sz="28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PH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PH" sz="28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PH" sz="28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PH" sz="28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PH" sz="28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28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PH" sz="2800" b="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PH" sz="2800" b="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PH" sz="2800" b="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PH" sz="2800" b="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PH" sz="2800" b="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PH" sz="2800" b="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PH" sz="2800" b="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PH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l-GR" sz="2800" b="1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𝛅</m:t>
                    </m:r>
                    <m:r>
                      <a:rPr lang="en-US" sz="28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l-GR" sz="2800" b="1" i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𝛅</m:t>
                                </m:r>
                              </m:e>
                              <m:sub>
                                <m:r>
                                  <a:rPr lang="en-PH" sz="2800" i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PH" sz="2800" i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PH" sz="2800" i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l-GR" sz="2800" b="1" i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PH" sz="2800" i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  <m:sup>
                                <m:r>
                                  <a:rPr lang="en-PH" sz="2800" i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PH" sz="2800" i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PH" sz="2800" i="1" dirty="0">
                  <a:solidFill>
                    <a:schemeClr val="accent3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PH" sz="2800" b="0" i="1" dirty="0">
                  <a:solidFill>
                    <a:schemeClr val="accent3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b="0" i="1" baseline="-2500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 baseline="-2500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 baseline="-2500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so that the model is</a:t>
                </a: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1861580"/>
                <a:ext cx="10491971" cy="3540008"/>
              </a:xfrm>
              <a:prstGeom prst="rect">
                <a:avLst/>
              </a:prstGeom>
              <a:blipFill>
                <a:blip r:embed="rId2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B33AB-00E0-4460-BD7D-60F10F284D8A}"/>
                  </a:ext>
                </a:extLst>
              </p:cNvPr>
              <p:cNvSpPr txBox="1"/>
              <p:nvPr/>
            </p:nvSpPr>
            <p:spPr>
              <a:xfrm>
                <a:off x="4167812" y="4425932"/>
                <a:ext cx="61897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𝛃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32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𝛅</m:t>
                      </m:r>
                      <m:r>
                        <a:rPr lang="en-US" sz="32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32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B33AB-00E0-4460-BD7D-60F10F284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812" y="4425932"/>
                <a:ext cx="6189708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0FFCA0A-B268-41FC-B579-0C400F9C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737E51-7711-42E1-8F07-2EEC19DD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09768D-D8E4-4A14-8561-B7A2B439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5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IPD meta-analysis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454325" y="2071778"/>
            <a:ext cx="10491971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Letting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X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=(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W, Z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)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and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I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=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X</a:t>
            </a:r>
            <a:r>
              <a:rPr lang="en-US" sz="2800" i="1" baseline="300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’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V</a:t>
            </a:r>
            <a:r>
              <a:rPr lang="en-US" sz="2800" i="1" baseline="300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-1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X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,  the IPD estimator and its corresponding covariance matrix are given by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0" i="1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i="1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i="1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i="1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i="1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</a:rPr>
              <a:t>This is the BLUE and MLE, if normality is assumed.</a:t>
            </a:r>
            <a:endParaRPr lang="en-US" sz="2800" b="0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0" i="1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BA216-D66D-468C-952C-171BE6CB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158" y="3130752"/>
            <a:ext cx="2900675" cy="711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CDDA2-287C-4882-B9AB-3EC958ED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52" y="4016238"/>
            <a:ext cx="3319042" cy="669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693B8-C4FF-4703-896C-908075518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858" y="3716408"/>
            <a:ext cx="2719383" cy="1269046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1D839D-86CA-4D90-849D-CB89B357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7DB62D7-D5F9-48E9-8EB9-5BF226D3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6C0FFE-17D6-43A0-AB7E-2D7ACA44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5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PH" dirty="0"/>
              <a:t>Meta Analysis 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454325" y="2071778"/>
                <a:ext cx="10491971" cy="7034233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PH" sz="24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en-PH" sz="2400" dirty="0"/>
                  <a:t> be the IPD estimator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en-PH" sz="2400" dirty="0"/>
                  <a:t> be the estimator based on summary statistics.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en-PH" sz="2400" dirty="0"/>
                  <a:t> is the BLUE of </a:t>
                </a:r>
                <a14:m>
                  <m:oMath xmlns:m="http://schemas.openxmlformats.org/officeDocument/2006/math">
                    <m:r>
                      <a:rPr lang="en-PH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PH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en-PH" sz="2400" b="1" dirty="0"/>
                  <a:t> </a:t>
                </a:r>
                <a:r>
                  <a:rPr lang="en-PH" sz="2400" dirty="0"/>
                  <a:t>is another linear unbiased estimator, we have the following inequality: </a:t>
                </a:r>
                <a:r>
                  <a:rPr lang="en-PH" sz="2400" dirty="0" err="1"/>
                  <a:t>Cov</a:t>
                </a:r>
                <a:r>
                  <a:rPr lang="en-PH" sz="2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en-PH" sz="2400" dirty="0"/>
                  <a:t>) ≥ </a:t>
                </a:r>
                <a:r>
                  <a:rPr lang="en-PH" sz="2400" dirty="0" err="1"/>
                  <a:t>Cov</a:t>
                </a:r>
                <a:r>
                  <a:rPr lang="en-PH" sz="2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acc>
                  </m:oMath>
                </a14:m>
                <a:r>
                  <a:rPr lang="en-PH" sz="2400" dirty="0"/>
                  <a:t>). Equivalently,</a:t>
                </a:r>
              </a:p>
              <a:p>
                <a:pPr marL="200025" lvl="1" indent="0">
                  <a:buClr>
                    <a:schemeClr val="tx1"/>
                  </a:buClr>
                  <a:buNone/>
                </a:pPr>
                <a:endParaRPr lang="en-PH" sz="2800" dirty="0"/>
              </a:p>
              <a:p>
                <a:pPr marL="200025" lvl="1" indent="0">
                  <a:buClr>
                    <a:schemeClr val="tx1"/>
                  </a:buClr>
                  <a:buNone/>
                </a:pPr>
                <a:endParaRPr lang="en-PH" sz="2800" dirty="0"/>
              </a:p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400" dirty="0"/>
              </a:p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PH" sz="2400" dirty="0"/>
                  <a:t>If </a:t>
                </a:r>
                <a14:m>
                  <m:oMath xmlns:m="http://schemas.openxmlformats.org/officeDocument/2006/math">
                    <m:r>
                      <a:rPr lang="en-PH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PH" sz="2400" dirty="0"/>
                  <a:t> is a one dimensional parameter, then the above result means the efficiency of MA estimator is either less than or equal to the efficiency of IPD estimator.</a:t>
                </a:r>
              </a:p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657225" lvl="1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>
                  <a:buClr>
                    <a:schemeClr val="tx1"/>
                  </a:buClr>
                </a:pPr>
                <a:endParaRPr lang="en-PH" sz="2800" dirty="0"/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5" y="2071778"/>
                <a:ext cx="10491971" cy="7034233"/>
              </a:xfrm>
              <a:prstGeom prst="rect">
                <a:avLst/>
              </a:prstGeom>
              <a:blipFill rotWithShape="0">
                <a:blip r:embed="rId2"/>
                <a:stretch>
                  <a:fillRect t="-433" r="-87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4301513-DDE7-4352-9D5D-AECFCB5B4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5" t="46611" r="41917" b="39305"/>
          <a:stretch/>
        </p:blipFill>
        <p:spPr>
          <a:xfrm>
            <a:off x="2506381" y="3589360"/>
            <a:ext cx="5914603" cy="101975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97B34-753D-4BA0-9D11-8E4C176E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7AFCDA-2EB0-481D-A691-B49C3D1D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00882-491A-45F5-AEAA-CAB4DC04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4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9CA76-E030-45B4-A297-C370C7D6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5FD45A-B53C-4E36-A8CB-04E8017F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370" y="6459785"/>
            <a:ext cx="1735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12/19/2018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8975-49D2-44BE-9B88-DD0D4EF5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Motivation and Introduction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Model and Meta Analysis 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Meta Analysis Result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Application to Specific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Direct Equivalence for a Special Case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Example on Real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Example on Simulated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Conclusion</a:t>
            </a:r>
          </a:p>
          <a:p>
            <a:pPr marL="898398" lvl="2" indent="-514350">
              <a:buFont typeface="+mj-lt"/>
              <a:buAutoNum type="arabicPeriod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3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603BFC-B276-4DE0-BDFF-0B2F44C9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059" y="6459785"/>
            <a:ext cx="4822804" cy="36512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of One-Step and Two-Step Meta Analysis Models Using Individual Patient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3BA73A-D740-4C84-AA36-45711A3A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8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Meta Analysis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3913" y="1845734"/>
                <a:ext cx="10161767" cy="402336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PH" sz="2800" dirty="0">
                    <a:solidFill>
                      <a:schemeClr val="tx1"/>
                    </a:solidFill>
                  </a:rPr>
                  <a:t>   The two estimators coincide if and only if: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PH" sz="2800" dirty="0">
                    <a:solidFill>
                      <a:schemeClr val="tx1"/>
                    </a:solidFill>
                  </a:rPr>
                  <a:t>The matrices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sSup>
                              <m:sSupPr>
                                <m:ctrlPr>
                                  <a:rPr lang="en-PH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PH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PH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PH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PH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11.2</m:t>
                                        </m:r>
                                      </m:sub>
                                      <m:sup>
                                        <m:r>
                                          <a:rPr lang="en-PH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PH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  <m:sup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sSubSup>
                      <m:sSubSup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11.2</m:t>
                        </m:r>
                      </m:sub>
                      <m:sup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bSup>
                  </m:oMath>
                </a14:m>
                <a:r>
                  <a:rPr lang="en-PH" sz="2800" dirty="0">
                    <a:solidFill>
                      <a:schemeClr val="tx1"/>
                    </a:solidFill>
                  </a:rPr>
                  <a:t> are equal for every </a:t>
                </a:r>
                <a:r>
                  <a:rPr lang="en-PH" sz="2800" i="1" dirty="0">
                    <a:solidFill>
                      <a:schemeClr val="tx1"/>
                    </a:solidFill>
                  </a:rPr>
                  <a:t>j</a:t>
                </a:r>
                <a:r>
                  <a:rPr lang="en-PH" sz="2800" dirty="0">
                    <a:solidFill>
                      <a:schemeClr val="tx1"/>
                    </a:solidFill>
                  </a:rPr>
                  <a:t> = 1,…,</a:t>
                </a:r>
                <a:r>
                  <a:rPr lang="en-PH" sz="2800" i="1" dirty="0">
                    <a:solidFill>
                      <a:schemeClr val="tx1"/>
                    </a:solidFill>
                  </a:rPr>
                  <a:t>k</a:t>
                </a:r>
                <a:r>
                  <a:rPr lang="en-PH" sz="2800" dirty="0">
                    <a:solidFill>
                      <a:schemeClr val="tx1"/>
                    </a:solidFill>
                  </a:rPr>
                  <a:t>. Or equivalently</a:t>
                </a: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PH" sz="2800" dirty="0">
                    <a:solidFill>
                      <a:schemeClr val="tx1"/>
                    </a:solidFill>
                  </a:rPr>
                  <a:t>The matrices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11.2</m:t>
                                </m:r>
                              </m:sub>
                              <m:sup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PH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11.2</m:t>
                        </m:r>
                      </m:sub>
                      <m:sup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PH" sz="2800" dirty="0">
                    <a:solidFill>
                      <a:schemeClr val="tx1"/>
                    </a:solidFill>
                  </a:rPr>
                  <a:t> are equal for every </a:t>
                </a:r>
                <a:r>
                  <a:rPr lang="en-PH" sz="2800" i="1" dirty="0">
                    <a:solidFill>
                      <a:schemeClr val="tx1"/>
                    </a:solidFill>
                  </a:rPr>
                  <a:t>j</a:t>
                </a:r>
                <a:r>
                  <a:rPr lang="en-PH" sz="2800" dirty="0">
                    <a:solidFill>
                      <a:schemeClr val="tx1"/>
                    </a:solidFill>
                  </a:rPr>
                  <a:t> = 1,…,</a:t>
                </a:r>
                <a:r>
                  <a:rPr lang="en-PH" sz="2800" i="1" dirty="0">
                    <a:solidFill>
                      <a:schemeClr val="tx1"/>
                    </a:solidFill>
                  </a:rPr>
                  <a:t>k</a:t>
                </a:r>
                <a:r>
                  <a:rPr lang="en-PH" sz="2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800" i="1" dirty="0">
                    <a:solidFill>
                      <a:schemeClr val="tx1"/>
                    </a:solidFill>
                  </a:rPr>
                  <a:t>  </a:t>
                </a:r>
                <a:r>
                  <a:rPr lang="en-PH" sz="2800" dirty="0">
                    <a:solidFill>
                      <a:schemeClr val="tx1"/>
                    </a:solidFill>
                  </a:rPr>
                  <a:t>is a (p-s) x p matrix of rank (p-s)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8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13" y="1845734"/>
                <a:ext cx="10161767" cy="4023360"/>
              </a:xfrm>
              <a:blipFill rotWithShape="0">
                <a:blip r:embed="rId2"/>
                <a:stretch>
                  <a:fillRect l="-2160" t="-2576" r="-84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1812C9-2155-46E5-A5B9-1033987C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5EA78B-A83C-483D-BADF-B981CDB5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27C1DA-2E6F-4384-A6BC-2A9FB10B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7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Meta Analysis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3037" y="1845734"/>
                <a:ext cx="10202643" cy="4023360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PH" sz="2800" dirty="0">
                    <a:solidFill>
                      <a:schemeClr val="tx1"/>
                    </a:solidFill>
                  </a:rPr>
                  <a:t>If </a:t>
                </a:r>
                <a:r>
                  <a:rPr lang="en-PH" sz="2800" b="1" i="1" dirty="0">
                    <a:solidFill>
                      <a:schemeClr val="tx1"/>
                    </a:solidFill>
                  </a:rPr>
                  <a:t>L</a:t>
                </a:r>
                <a:r>
                  <a:rPr lang="en-PH" sz="2800" dirty="0">
                    <a:solidFill>
                      <a:schemeClr val="tx1"/>
                    </a:solidFill>
                  </a:rPr>
                  <a:t> is the identity matrix, i.e. if one is estimating the entire vector of main parameters </a:t>
                </a:r>
                <a:r>
                  <a:rPr lang="el-GR" sz="2800" b="1" dirty="0">
                    <a:solidFill>
                      <a:schemeClr val="tx1"/>
                    </a:solidFill>
                  </a:rPr>
                  <a:t>β</a:t>
                </a:r>
                <a:r>
                  <a:rPr lang="en-PH" sz="2800" dirty="0">
                    <a:solidFill>
                      <a:schemeClr val="tx1"/>
                    </a:solidFill>
                  </a:rPr>
                  <a:t> then either condition clearly holds, hence we have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b="1" dirty="0">
                            <a:solidFill>
                              <a:schemeClr val="tx1"/>
                            </a:solidFill>
                          </a:rPr>
                          <m:t>β</m:t>
                        </m:r>
                      </m:e>
                    </m:acc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800" b="1" dirty="0">
                            <a:solidFill>
                              <a:schemeClr val="tx1"/>
                            </a:solidFill>
                          </a:rPr>
                          <m:t>β</m:t>
                        </m:r>
                      </m:e>
                    </m:acc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always</m:t>
                    </m:r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PH" sz="2800" dirty="0">
                  <a:solidFill>
                    <a:schemeClr val="tx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PH" sz="2800" dirty="0">
                    <a:solidFill>
                      <a:schemeClr val="tx1"/>
                    </a:solidFill>
                  </a:rPr>
                  <a:t>The condition that </a:t>
                </a:r>
                <a:r>
                  <a:rPr lang="en-PH" sz="2800" b="1" i="1" dirty="0">
                    <a:solidFill>
                      <a:schemeClr val="tx1"/>
                    </a:solidFill>
                  </a:rPr>
                  <a:t>L</a:t>
                </a:r>
                <a:r>
                  <a:rPr lang="en-PH" sz="2800" dirty="0">
                    <a:solidFill>
                      <a:schemeClr val="tx1"/>
                    </a:solidFill>
                  </a:rPr>
                  <a:t> is an identity matrix requires that there be no common nuisance parameters across studies.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PH" sz="2800" dirty="0">
                    <a:solidFill>
                      <a:schemeClr val="tx1"/>
                    </a:solidFill>
                  </a:rPr>
                  <a:t>If that’s not the case, we need to interpret the condition for each model separately to understand its intuitive implication.</a:t>
                </a: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PH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3037" y="1845734"/>
                <a:ext cx="10202643" cy="4023360"/>
              </a:xfrm>
              <a:blipFill>
                <a:blip r:embed="rId2"/>
                <a:stretch>
                  <a:fillRect l="-1912" t="-3485" r="-2389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4C6C0A-1098-40B8-994E-8ED3F53D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9BB0CA-3285-42DE-85FB-47AD3D56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1CA130-7926-42C8-B554-4CEF144C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3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BA32-BF44-487C-AD0B-6B234335F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1348193"/>
            <a:ext cx="10058400" cy="402336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000" cap="all" dirty="0"/>
              <a:t>Application to some models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Fixed treatment and fixed study effects</a:t>
            </a:r>
          </a:p>
          <a:p>
            <a:pPr marL="742950" indent="-742950">
              <a:buFont typeface="+mj-lt"/>
              <a:buAutoNum type="arabicPeriod"/>
            </a:pPr>
            <a:r>
              <a:rPr lang="en-PH" sz="4000" dirty="0"/>
              <a:t>Fixed treatment and random study effects</a:t>
            </a:r>
          </a:p>
          <a:p>
            <a:pPr marL="742950" indent="-742950">
              <a:buFont typeface="+mj-lt"/>
              <a:buAutoNum type="arabicPeriod"/>
            </a:pPr>
            <a:r>
              <a:rPr lang="en-PH" sz="4000" dirty="0"/>
              <a:t>Fixed treatment and absent study effects</a:t>
            </a:r>
          </a:p>
          <a:p>
            <a:pPr marL="742950" indent="-742950">
              <a:buFont typeface="+mj-lt"/>
              <a:buAutoNum type="arabicPeriod"/>
            </a:pPr>
            <a:r>
              <a:rPr lang="en-PH" sz="4000" dirty="0"/>
              <a:t>Model with covariate and no treatment-covariate interaction</a:t>
            </a:r>
          </a:p>
          <a:p>
            <a:pPr marL="742950" indent="-742950">
              <a:buFont typeface="+mj-lt"/>
              <a:buAutoNum type="arabicPeriod"/>
            </a:pPr>
            <a:r>
              <a:rPr lang="en-PH" sz="4000" dirty="0"/>
              <a:t>Model with covariate and treatment-covariate interaction</a:t>
            </a:r>
          </a:p>
          <a:p>
            <a:pPr marL="742950" indent="-742950">
              <a:buFont typeface="+mj-lt"/>
              <a:buAutoNum type="arabicPeriod"/>
            </a:pPr>
            <a:endParaRPr lang="en-PH" sz="4000" dirty="0"/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66C9-7494-4515-8F2E-82EBC12B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6B44-E325-4106-A6EA-8882FBC5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6593A-BA0A-4246-91CF-D6B9E8FE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3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1: Fixed treatment and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sSub>
                                  <m:sSubPr>
                                    <m:ctrlP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2800" dirty="0"/>
                  <a:t> denote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PH" sz="2800" dirty="0"/>
                  <a:t> responses on the </a:t>
                </a:r>
                <a:r>
                  <a:rPr lang="en-PH" sz="2800" i="1" dirty="0" err="1"/>
                  <a:t>i</a:t>
                </a:r>
                <a:r>
                  <a:rPr lang="en-PH" sz="2800" baseline="30000" dirty="0" err="1"/>
                  <a:t>th</a:t>
                </a:r>
                <a:r>
                  <a:rPr lang="en-PH" sz="2800" dirty="0"/>
                  <a:t> treatment in the </a:t>
                </a:r>
                <a:r>
                  <a:rPr lang="en-PH" sz="2800" i="1" dirty="0" err="1"/>
                  <a:t>j</a:t>
                </a:r>
                <a:r>
                  <a:rPr lang="en-PH" sz="2800" baseline="30000" dirty="0" err="1"/>
                  <a:t>th</a:t>
                </a:r>
                <a:r>
                  <a:rPr lang="en-PH" sz="2800" dirty="0"/>
                  <a:t> study,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PH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PH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PH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PH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PH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PH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PH" sz="2800" dirty="0"/>
                  <a:t>’ is the vector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responses for the </a:t>
                </a:r>
                <a:r>
                  <a:rPr lang="en-PH" sz="2800" i="1" dirty="0" err="1"/>
                  <a:t>j</a:t>
                </a:r>
                <a:r>
                  <a:rPr lang="en-PH" sz="2800" dirty="0" err="1"/>
                  <a:t>th</a:t>
                </a:r>
                <a:r>
                  <a:rPr lang="en-PH" sz="2800" dirty="0"/>
                  <a:t> study.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PH" sz="2800" dirty="0"/>
                  <a:t>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2800" dirty="0"/>
                  <a:t> be a vector of fixed treatment effects. Then for the </a:t>
                </a:r>
                <a:r>
                  <a:rPr lang="en-PH" sz="2800" i="1" dirty="0" err="1"/>
                  <a:t>j</a:t>
                </a:r>
                <a:r>
                  <a:rPr lang="en-PH" sz="2800" dirty="0" err="1"/>
                  <a:t>th</a:t>
                </a:r>
                <a:r>
                  <a:rPr lang="en-PH" sz="2800" dirty="0"/>
                  <a:t> study we have the following model: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 rotWithShape="0">
                <a:blip r:embed="rId2"/>
                <a:stretch>
                  <a:fillRect l="-1895" r="-136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587" t="41728" r="49001" b="51470"/>
          <a:stretch/>
        </p:blipFill>
        <p:spPr>
          <a:xfrm>
            <a:off x="3179546" y="5069540"/>
            <a:ext cx="5657199" cy="57822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8E517-99B3-4905-BE45-B907775F3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D260F-240B-4F4A-9026-E4D50E63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889DC-DF63-4426-95E8-CE393413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4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1: Fixed treatment and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Suppose we are interested in estimating all treatment-control differences. 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PH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PH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PH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2800" dirty="0"/>
                  <a:t>. 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PH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PH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PH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0′</m:t>
                        </m:r>
                      </m:e>
                    </m:d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PH" sz="2800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PH" sz="2800" dirty="0"/>
                  <a:t>. The </a:t>
                </a:r>
                <a:r>
                  <a:rPr lang="en-PH" sz="2800" dirty="0" err="1"/>
                  <a:t>reparameterized</a:t>
                </a:r>
                <a:r>
                  <a:rPr lang="en-PH" sz="2800" dirty="0"/>
                  <a:t> model is now: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In the above model,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</m:sSubSup>
                  </m:oMath>
                </a14:m>
                <a:r>
                  <a:rPr lang="en-PH" sz="2800" dirty="0"/>
                  <a:t> is a single non-common nuisance parameter. The goal is to estimate L</a:t>
                </a:r>
                <a:r>
                  <a:rPr lang="el-GR" sz="2800" dirty="0"/>
                  <a:t>θ</a:t>
                </a:r>
                <a:r>
                  <a:rPr lang="en-PH" sz="2800" dirty="0"/>
                  <a:t> where L is the identity matrix.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 rotWithShape="0">
                <a:blip r:embed="rId2"/>
                <a:stretch>
                  <a:fillRect l="-1895" t="-3485" r="-195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061" t="39154" r="48484" b="52941"/>
          <a:stretch/>
        </p:blipFill>
        <p:spPr>
          <a:xfrm>
            <a:off x="4091940" y="3991884"/>
            <a:ext cx="3832412" cy="57822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8A3F6-D58E-4715-9689-88C3304D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1F7F2-7657-4A79-A2A6-BB080948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B0A4F-6D0C-4E9C-92DA-F6FCF4F2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1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1: Fixed treatment and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In the above model, the IPD and summary statistics estimators coincide.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 err="1"/>
                  <a:t>Olkin</a:t>
                </a:r>
                <a:r>
                  <a:rPr lang="en-PH" sz="2800" dirty="0"/>
                  <a:t> and Sampson (1998) established the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PH" sz="2800" b="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Mathew and Nordstrom (1999) established the result for  any positive definite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 rotWithShape="0">
                <a:blip r:embed="rId2"/>
                <a:stretch>
                  <a:fillRect l="-1895" t="-25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237FE-7CC9-4DEB-8A36-9B84FCC3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8A82CA-3B8A-4E23-B934-D00316E7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FDF33-14C9-4765-BF9F-611AF52E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61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2: Fixed treatment and random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Suppose that the treatment effects are fixed but the study effect are random .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P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P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PH" sz="2800" dirty="0"/>
                  <a:t>, independent of error term which follows </a:t>
                </a:r>
                <a14:m>
                  <m:oMath xmlns:m="http://schemas.openxmlformats.org/officeDocument/2006/math">
                    <m:r>
                      <a:rPr lang="en-P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P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P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PH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PH" sz="2800" dirty="0"/>
                  <a:t>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PH" sz="2800" dirty="0"/>
                  <a:t> and </a:t>
                </a:r>
                <a14:m>
                  <m:oMath xmlns:m="http://schemas.openxmlformats.org/officeDocument/2006/math">
                    <m:r>
                      <a:rPr lang="en-PH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PH" sz="2800" dirty="0"/>
                  <a:t>’, where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P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P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PH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P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e>
                        <m:r>
                          <a:rPr lang="en-PH" i="1">
                            <a:latin typeface="Cambria Math" panose="02040503050406030204" pitchFamily="18" charset="0"/>
                          </a:rPr>
                          <m:t>0′</m:t>
                        </m:r>
                      </m:e>
                    </m:d>
                    <m:r>
                      <a:rPr lang="en-PH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PH" sz="2400" dirty="0"/>
                  <a:t>. F</a:t>
                </a:r>
                <a:r>
                  <a:rPr lang="en-PH" sz="2800" dirty="0"/>
                  <a:t>or the responses in </a:t>
                </a:r>
                <a:r>
                  <a:rPr lang="en-PH" sz="2800" i="1" dirty="0" err="1"/>
                  <a:t>j</a:t>
                </a:r>
                <a:r>
                  <a:rPr lang="en-PH" sz="2800" dirty="0" err="1"/>
                  <a:t>th</a:t>
                </a:r>
                <a:r>
                  <a:rPr lang="en-PH" sz="2800" dirty="0"/>
                  <a:t> study, we have the linear model: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>
                <a:blip r:embed="rId2"/>
                <a:stretch>
                  <a:fillRect l="-1895" t="-2576" r="-2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270" t="53309" r="27815" b="39338"/>
          <a:stretch/>
        </p:blipFill>
        <p:spPr>
          <a:xfrm>
            <a:off x="2294579" y="5069540"/>
            <a:ext cx="8261891" cy="64546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E4595-534E-412E-B390-DE3B6612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D1AC1-B69C-4139-8DA4-834AD78C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653A2-5AFB-4F3D-8A0D-40B59B1C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0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2: Fixed treatment and random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Note that </a:t>
                </a:r>
                <a:r>
                  <a:rPr lang="el-GR" sz="2800" dirty="0"/>
                  <a:t>δ</a:t>
                </a:r>
                <a:r>
                  <a:rPr lang="en-PH" sz="2800" dirty="0"/>
                  <a:t> is a common nuisance parameter in the mean and there are no non-common nuisance parameters.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Let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PH" sz="2800" dirty="0"/>
                  <a:t>. We shall be estimating </a:t>
                </a:r>
                <a14:m>
                  <m:oMath xmlns:m="http://schemas.openxmlformats.org/officeDocument/2006/math">
                    <m:r>
                      <a:rPr lang="en-PH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P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PH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PH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PH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PH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PH" sz="24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sSup>
                      <m:sSupPr>
                        <m:ctrlPr>
                          <a:rPr lang="en-PH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PH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PH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PH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PH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PH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PH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P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PH" sz="2800" dirty="0"/>
                  <a:t>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The IPD and summary statistics estimators are seen to coincide if and only if the fraction of observations corresponding to any given treatment is the same across studies: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>
                <a:blip r:embed="rId2"/>
                <a:stretch>
                  <a:fillRect l="-1895" t="-2576" r="-2664" b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4CE01-B616-4D81-A37C-81F77304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66F5A-9CC3-40AF-A1E4-208D619D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81E2BE-6EA7-4A89-A7DD-CB51B375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6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2: Fixed treatment and random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That is, we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PH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PH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2800" dirty="0"/>
                  <a:t> for all j=1,…,k.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 Special case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is the same across all studies (i.e., each treatment is replicated the same number of times in all the studies)</a:t>
                </a:r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Note that this condition is free of the variance components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800" dirty="0"/>
                  <a:t>!</a:t>
                </a:r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>
                <a:blip r:embed="rId2"/>
                <a:stretch>
                  <a:fillRect l="-1895" t="-758" r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86C1E-5E8C-45BE-BB84-5DB39161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38589A-6014-4764-BEF4-08E8C76C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93F4FE-ABA5-4F58-A8DD-18D908C7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3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3: Fixed treatment and absent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If it is believed that heterogeneity across studies is not significant, we can </a:t>
                </a:r>
                <a:r>
                  <a:rPr lang="en-PH" sz="2800" dirty="0" err="1"/>
                  <a:t>analyze</a:t>
                </a:r>
                <a:r>
                  <a:rPr lang="en-PH" sz="2800" dirty="0"/>
                  <a:t> the data using a model that involves only the treatment effects.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Let </a:t>
                </a:r>
                <a14:m>
                  <m:oMath xmlns:m="http://schemas.openxmlformats.org/officeDocument/2006/math">
                    <m:r>
                      <a:rPr lang="en-PH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P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P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PH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P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PH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PH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PH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PH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P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dirty="0"/>
                  <a:t> </a:t>
                </a:r>
                <a:r>
                  <a:rPr lang="en-PH" sz="2800" dirty="0"/>
                  <a:t>and</a:t>
                </a:r>
                <a:r>
                  <a:rPr lang="en-PH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PH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P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P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P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PH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PH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e>
                        <m:r>
                          <a:rPr lang="en-PH" i="1">
                            <a:latin typeface="Cambria Math" panose="02040503050406030204" pitchFamily="18" charset="0"/>
                          </a:rPr>
                          <m:t>0′</m:t>
                        </m:r>
                      </m:e>
                    </m:d>
                    <m:r>
                      <a:rPr lang="en-PH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PH" sz="2800" dirty="0"/>
                  <a:t>.     The model for the </a:t>
                </a:r>
                <a:r>
                  <a:rPr lang="en-PH" sz="2800" i="1" dirty="0" err="1"/>
                  <a:t>j</a:t>
                </a:r>
                <a:r>
                  <a:rPr lang="en-PH" sz="2800" dirty="0" err="1"/>
                  <a:t>th</a:t>
                </a:r>
                <a:r>
                  <a:rPr lang="en-PH" sz="2800" dirty="0"/>
                  <a:t> study is now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PH" sz="2800" dirty="0"/>
                  <a:t> is a common intercept across the studies. Our problem is again the estimation of </a:t>
                </a:r>
                <a14:m>
                  <m:oMath xmlns:m="http://schemas.openxmlformats.org/officeDocument/2006/math">
                    <m:r>
                      <a:rPr lang="en-P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PH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P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sSup>
                      <m:sSupPr>
                        <m:ctrlP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PH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P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P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PH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PH" sz="2800" dirty="0"/>
                  <a:t>. 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 rotWithShape="0">
                <a:blip r:embed="rId2"/>
                <a:stretch>
                  <a:fillRect l="-1895" t="-3485" r="-2842" b="-15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206" t="38970" r="59130" b="55147"/>
          <a:stretch/>
        </p:blipFill>
        <p:spPr>
          <a:xfrm>
            <a:off x="4110847" y="4208928"/>
            <a:ext cx="3794598" cy="47064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E5A4BC-88D3-4DEA-8FD0-1A9AEDB39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95198-C61A-4FFF-982C-F8DB7CBC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F888B-79F8-4D31-B9EA-F1E81554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2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451796" y="1837517"/>
            <a:ext cx="10491971" cy="82791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We have </a:t>
            </a:r>
            <a:r>
              <a:rPr lang="en-US" sz="2800" dirty="0">
                <a:solidFill>
                  <a:srgbClr val="0070C0"/>
                </a:solidFill>
              </a:rPr>
              <a:t>several independent studies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and we have some common parameter (can be multivariate) across studies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For e.g., same treatments and a control</a:t>
            </a: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The main problem is to estimate the parameter of interest from these independent studies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For e.g., vector of treatment-control differences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The problem of combining information from separate studies is a key consideration when performing a meta-analysis.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A7D00-8D25-42D8-B4D2-EA5F6E39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DCB0E-A5D4-4EA7-9CB1-11D05370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76E8F-9D84-4D74-9448-5D7D0C86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3: Fixed treatment and absent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If we assume that 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Then we can conclude that the IPD and summary statistics estimators coincide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are equal for all j=1,…,k.</a:t>
                </a:r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Interestingly, the IPD and summary statistics estimators fail to coincide even in this simple model, unless the sample sizes satisfy the above condition.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 rotWithShape="0">
                <a:blip r:embed="rId2"/>
                <a:stretch>
                  <a:fillRect l="-1895" t="-2576" b="-13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379" t="51654" r="68948" b="40442"/>
          <a:stretch/>
        </p:blipFill>
        <p:spPr>
          <a:xfrm>
            <a:off x="4976756" y="2262593"/>
            <a:ext cx="2299447" cy="57822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4C651-08B2-40CE-A407-330D4685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1E215-665E-4963-855A-1B24D53F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A47CE-E416-48BC-B6B2-C21AFAAD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8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/>
              <a:t>Special Case 4: Model with covariate and no treatment-covariate interaction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422544"/>
              </a:xfrm>
            </p:spPr>
            <p:txBody>
              <a:bodyPr>
                <a:normAutofit fontScale="25000" lnSpcReduction="20000"/>
              </a:bodyPr>
              <a:lstStyle/>
              <a:p>
                <a:pPr marL="475488" lvl="2" indent="0"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1060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PH" sz="10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PH" sz="10600" dirty="0"/>
                  <a:t> </a:t>
                </a:r>
                <a:r>
                  <a:rPr lang="en-PH" sz="10600" i="1" dirty="0" err="1"/>
                  <a:t>i</a:t>
                </a:r>
                <a:r>
                  <a:rPr lang="en-PH" sz="10600" baseline="30000" dirty="0" err="1"/>
                  <a:t>th</a:t>
                </a:r>
                <a:r>
                  <a:rPr lang="en-PH" sz="10600" dirty="0"/>
                  <a:t> patient in the </a:t>
                </a:r>
                <a:r>
                  <a:rPr lang="en-PH" sz="10600" i="1" dirty="0" err="1"/>
                  <a:t>j</a:t>
                </a:r>
                <a:r>
                  <a:rPr lang="en-PH" sz="10600" baseline="30000" dirty="0" err="1"/>
                  <a:t>th</a:t>
                </a:r>
                <a:r>
                  <a:rPr lang="en-PH" sz="10600" dirty="0"/>
                  <a:t> study </a:t>
                </a:r>
                <a:endParaRPr lang="en-US" sz="10600" i="1" dirty="0">
                  <a:solidFill>
                    <a:srgbClr val="3333CC"/>
                  </a:solidFill>
                  <a:latin typeface="Cambria Math" panose="02040503050406030204" pitchFamily="18" charset="0"/>
                </a:endParaRPr>
              </a:p>
              <a:p>
                <a:pPr marL="475488" lvl="2" indent="0"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1060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PH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PH" sz="10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PH" sz="10600" dirty="0"/>
                  <a:t> dummy variable indicating treatment group </a:t>
                </a:r>
              </a:p>
              <a:p>
                <a:pPr marL="475488" lvl="2" indent="0"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1060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PH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PH" sz="10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PH" sz="10600" dirty="0"/>
                  <a:t> values of a single covariate </a:t>
                </a:r>
              </a:p>
              <a:p>
                <a:pPr marL="475488" lvl="2" indent="0"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10600" dirty="0"/>
                  <a:t> are study effects (fixed) </a:t>
                </a:r>
                <a:endParaRPr lang="en-US" sz="10600" i="1" dirty="0">
                  <a:solidFill>
                    <a:srgbClr val="3333CC"/>
                  </a:solidFill>
                  <a:latin typeface="Cambria Math" panose="02040503050406030204" pitchFamily="18" charset="0"/>
                </a:endParaRPr>
              </a:p>
              <a:p>
                <a:pPr marL="475488" lvl="2" indent="0"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1060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60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PH" sz="10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PH" sz="10600" dirty="0"/>
                  <a:t> common mean treatment difference among studies </a:t>
                </a:r>
              </a:p>
              <a:p>
                <a:pPr marL="475488" lvl="2" indent="0"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1060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PH" sz="106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PH" sz="10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PH" sz="10600" dirty="0"/>
                  <a:t> regression coefficient </a:t>
                </a:r>
                <a:endParaRPr lang="en-US" sz="10600" i="1" dirty="0">
                  <a:solidFill>
                    <a:srgbClr val="3333CC"/>
                  </a:solidFill>
                  <a:latin typeface="Cambria Math" panose="02040503050406030204" pitchFamily="18" charset="0"/>
                </a:endParaRPr>
              </a:p>
              <a:p>
                <a:pPr marL="475488" lvl="2" indent="0">
                  <a:buClr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112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12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PH" sz="11200" b="0" i="1" smtClean="0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1200" b="0" i="1" smtClean="0">
                        <a:solidFill>
                          <a:srgbClr val="3333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11200" b="0" i="1" smtClean="0">
                        <a:solidFill>
                          <a:srgbClr val="33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PH" sz="10600" dirty="0"/>
                  <a:t> </a:t>
                </a:r>
                <a:r>
                  <a:rPr lang="en-PH" sz="10600" dirty="0" err="1"/>
                  <a:t>i.i.d</a:t>
                </a:r>
                <a:r>
                  <a:rPr lang="en-PH" sz="10600" dirty="0"/>
                  <a:t> (0,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10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10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PH" sz="10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0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sz="13400" dirty="0"/>
                  <a:t> </a:t>
                </a:r>
              </a:p>
              <a:p>
                <a:pPr marL="475488" lvl="2" indent="0">
                  <a:buClrTx/>
                  <a:buNone/>
                </a:pPr>
                <a:endParaRPr lang="en-PH" sz="13400" dirty="0"/>
              </a:p>
              <a:p>
                <a:pPr marL="475488" lvl="2" indent="0">
                  <a:buClrTx/>
                  <a:buNone/>
                </a:pPr>
                <a:r>
                  <a:rPr lang="en-PH" sz="10600" dirty="0"/>
                  <a:t>The problem is the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PH" sz="10600" i="1">
                            <a:solidFill>
                              <a:srgbClr val="33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10600" dirty="0"/>
                  <a:t>.</a:t>
                </a:r>
              </a:p>
              <a:p>
                <a:pPr marL="0" indent="0">
                  <a:buClrTx/>
                  <a:buNone/>
                </a:pPr>
                <a:r>
                  <a:rPr lang="en-PH" sz="2800" dirty="0"/>
                  <a:t> </a:t>
                </a:r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422544"/>
              </a:xfrm>
              <a:blipFill>
                <a:blip r:embed="rId2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549" t="55699" r="56236" b="37500"/>
          <a:stretch/>
        </p:blipFill>
        <p:spPr>
          <a:xfrm>
            <a:off x="3207026" y="5542526"/>
            <a:ext cx="5645425" cy="69924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03055-481C-4277-B8F9-3F20483E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5C73E-ACC7-4BCD-B3FE-48FB9C31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5E34C-A462-483F-B1D5-F80DD7D2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7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4: Model with covariate and no treatment-covariate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612" y="1845734"/>
            <a:ext cx="10295068" cy="4023360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Wingdings" panose="05000000000000000000" pitchFamily="2" charset="2"/>
              <a:buChar char="§"/>
            </a:pPr>
            <a:r>
              <a:rPr lang="en-PH" sz="2800" dirty="0"/>
              <a:t>The Result implies that equivalence of the IPD and SS for this model amounts to the equality, for all </a:t>
            </a:r>
            <a:r>
              <a:rPr lang="en-PH" sz="2800" i="1" dirty="0"/>
              <a:t>j </a:t>
            </a:r>
            <a:r>
              <a:rPr lang="en-PH" sz="2800" dirty="0"/>
              <a:t>= 1,…,k of the quantities, </a:t>
            </a:r>
          </a:p>
          <a:p>
            <a:pPr marL="0" indent="0">
              <a:buClrTx/>
              <a:buNone/>
            </a:pPr>
            <a:endParaRPr lang="en-PH" sz="2800" dirty="0"/>
          </a:p>
          <a:p>
            <a:pPr marL="457200" indent="-457200">
              <a:buClrTx/>
              <a:buFont typeface="Wingdings" panose="05000000000000000000" pitchFamily="2" charset="2"/>
              <a:buChar char="§"/>
            </a:pPr>
            <a:endParaRPr lang="en-PH" sz="2800" dirty="0"/>
          </a:p>
          <a:p>
            <a:pPr marL="457200" indent="-457200">
              <a:buClrTx/>
              <a:buFont typeface="Wingdings" panose="05000000000000000000" pitchFamily="2" charset="2"/>
              <a:buChar char="§"/>
            </a:pPr>
            <a:endParaRPr lang="en-PH" sz="2800" dirty="0"/>
          </a:p>
          <a:p>
            <a:pPr marL="457200" indent="-457200">
              <a:buClrTx/>
              <a:buFont typeface="Wingdings" panose="05000000000000000000" pitchFamily="2" charset="2"/>
              <a:buChar char="§"/>
            </a:pPr>
            <a:r>
              <a:rPr lang="en-PH" sz="2800" dirty="0"/>
              <a:t>Equality of the quantities for all </a:t>
            </a:r>
            <a:r>
              <a:rPr lang="en-PH" sz="2800" i="1" dirty="0"/>
              <a:t>j</a:t>
            </a:r>
            <a:r>
              <a:rPr lang="en-PH" sz="2800" dirty="0"/>
              <a:t> = 1,…,</a:t>
            </a:r>
            <a:r>
              <a:rPr lang="en-PH" sz="2800" i="1" dirty="0"/>
              <a:t>k</a:t>
            </a:r>
            <a:r>
              <a:rPr lang="en-PH" sz="2800" dirty="0"/>
              <a:t> implies a certain level of homogeneity with respect to treatment allocation and the covariates across trials.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50" t="34375" r="41870" b="51471"/>
          <a:stretch/>
        </p:blipFill>
        <p:spPr>
          <a:xfrm>
            <a:off x="3092823" y="3119718"/>
            <a:ext cx="5971889" cy="1116106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DD234-CFFC-403A-80F9-E782582E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BCF44-DF4D-46A9-9122-1CE46D29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C449B-AA20-479E-A16C-86D258BD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2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5: Model with covariate and </a:t>
            </a:r>
            <a:r>
              <a:rPr lang="en-PH" dirty="0" err="1"/>
              <a:t>and</a:t>
            </a:r>
            <a:r>
              <a:rPr lang="en-PH" dirty="0"/>
              <a:t> treatment-covariate 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Suppose now that we introduce a treatment-covariate interaction. Let </a:t>
                </a:r>
                <a14:m>
                  <m:oMath xmlns:m="http://schemas.openxmlformats.org/officeDocument/2006/math">
                    <m:r>
                      <a:rPr lang="en-PH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PH" sz="2800" dirty="0"/>
                  <a:t> be the interaction parameter and all other quantities the same. The problem is to estimate </a:t>
                </a:r>
                <a14:m>
                  <m:oMath xmlns:m="http://schemas.openxmlformats.org/officeDocument/2006/math">
                    <m:r>
                      <a:rPr lang="en-PH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PH" sz="2800" dirty="0"/>
                  <a:t>. The model we consider is: 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where </a:t>
                </a:r>
                <a:r>
                  <a:rPr lang="en-PH" sz="2800" i="1" dirty="0" err="1"/>
                  <a:t>i</a:t>
                </a:r>
                <a:r>
                  <a:rPr lang="en-PH" sz="2800" dirty="0"/>
                  <a:t> = 1,…,</a:t>
                </a:r>
                <a:r>
                  <a:rPr lang="en-PH" sz="2800" dirty="0" err="1"/>
                  <a:t>n</a:t>
                </a:r>
                <a:r>
                  <a:rPr lang="en-PH" sz="2800" i="1" baseline="-25000" dirty="0" err="1"/>
                  <a:t>j</a:t>
                </a:r>
                <a:r>
                  <a:rPr lang="en-PH" sz="2800" dirty="0"/>
                  <a:t>; </a:t>
                </a:r>
                <a:r>
                  <a:rPr lang="en-PH" sz="2800" i="1" dirty="0"/>
                  <a:t>j</a:t>
                </a:r>
                <a:r>
                  <a:rPr lang="en-PH" sz="2800" dirty="0"/>
                  <a:t> = 1,…,k. As before,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PH" sz="2800" dirty="0"/>
                  <a:t> are </a:t>
                </a:r>
                <a:r>
                  <a:rPr lang="en-PH" sz="2800" dirty="0" err="1"/>
                  <a:t>iid</a:t>
                </a:r>
                <a:r>
                  <a:rPr lang="en-PH" sz="2800" dirty="0"/>
                  <a:t> with mean 0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800" dirty="0"/>
                  <a:t>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 rotWithShape="0">
                <a:blip r:embed="rId2"/>
                <a:stretch>
                  <a:fillRect l="-1895" t="-2576" r="-1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1544" t="49632" r="42283" b="43382"/>
          <a:stretch/>
        </p:blipFill>
        <p:spPr>
          <a:xfrm>
            <a:off x="3186953" y="3200399"/>
            <a:ext cx="5945022" cy="6454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18B65-4E44-44B6-8C4C-5E3E8159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BF457F-66D4-4CBD-A2AF-D7E0536D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5402E-2815-4679-AAD3-ACF7C56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4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Special Case 5: Model with covariate and </a:t>
            </a:r>
            <a:r>
              <a:rPr lang="en-PH" dirty="0" err="1"/>
              <a:t>and</a:t>
            </a:r>
            <a:r>
              <a:rPr lang="en-PH" dirty="0"/>
              <a:t> treatment-covariate 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The variances are given by: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It is clear that </a:t>
                </a:r>
                <a:r>
                  <a:rPr lang="en-PH" sz="2800" dirty="0" err="1"/>
                  <a:t>Var</a:t>
                </a:r>
                <a:r>
                  <a:rPr lang="en-PH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en-PH" sz="2800" dirty="0"/>
                  <a:t>) ≤ Var(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en-PH" sz="2800" dirty="0"/>
                  <a:t>). Equality holds if the mean covariate value is the same across all studies.</a:t>
                </a:r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marL="0" indent="0">
                  <a:buClrTx/>
                  <a:buNone/>
                </a:pPr>
                <a:endParaRPr lang="en-PH" sz="2800" dirty="0"/>
              </a:p>
              <a:p>
                <a:pPr marL="457200" indent="-457200">
                  <a:buClrTx/>
                  <a:buFont typeface="Wingdings" panose="05000000000000000000" pitchFamily="2" charset="2"/>
                  <a:buChar char="§"/>
                </a:pPr>
                <a:endParaRPr lang="en-PH" sz="2800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023360"/>
              </a:xfrm>
              <a:blipFill rotWithShape="0">
                <a:blip r:embed="rId2"/>
                <a:stretch>
                  <a:fillRect l="-1895" t="-25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455" t="38235" r="60477" b="48530"/>
          <a:stretch/>
        </p:blipFill>
        <p:spPr>
          <a:xfrm>
            <a:off x="1532355" y="2552102"/>
            <a:ext cx="4594125" cy="1033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6329" t="38235" r="20579" b="48530"/>
          <a:stretch/>
        </p:blipFill>
        <p:spPr>
          <a:xfrm>
            <a:off x="6477343" y="2564129"/>
            <a:ext cx="4079127" cy="91723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81AF3D2-F4E6-494E-B426-BC103501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AFD039-544D-4E55-944C-6B4A2AEC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E6C896-8BA1-43B0-932D-630B9461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44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Direct Equivalence for Special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39913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Suppose we take the case of m = 2 treatments, k = 2 studies, and  </a:t>
                </a:r>
                <a:r>
                  <a:rPr lang="en-PH" sz="2800" dirty="0" err="1"/>
                  <a:t>V</a:t>
                </a:r>
                <a:r>
                  <a:rPr lang="en-PH" sz="2800" i="1" baseline="-25000" dirty="0" err="1"/>
                  <a:t>j</a:t>
                </a:r>
                <a:r>
                  <a:rPr lang="en-PH" sz="2800" dirty="0"/>
                  <a:t> = </a:t>
                </a:r>
                <a:r>
                  <a:rPr lang="el-GR" sz="2800" dirty="0"/>
                  <a:t>σ</a:t>
                </a:r>
                <a:r>
                  <a:rPr lang="en-PH" sz="2800" i="1" baseline="30000" dirty="0"/>
                  <a:t>2</a:t>
                </a:r>
                <a:r>
                  <a:rPr lang="en-PH" sz="2800" i="1" dirty="0"/>
                  <a:t>I</a:t>
                </a:r>
                <a:r>
                  <a:rPr lang="en-PH" sz="2800" i="1" baseline="-25000" dirty="0"/>
                  <a:t>j</a:t>
                </a:r>
                <a:r>
                  <a:rPr lang="en-PH" sz="2800" i="1" dirty="0"/>
                  <a:t>. </a:t>
                </a:r>
                <a:r>
                  <a:rPr lang="en-PH" sz="2800" dirty="0"/>
                  <a:t>Moreover,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for </a:t>
                </a:r>
                <a:r>
                  <a:rPr lang="en-PH" sz="2800" i="1" dirty="0"/>
                  <a:t>j</a:t>
                </a:r>
                <a:r>
                  <a:rPr lang="en-PH" sz="2800" dirty="0"/>
                  <a:t> = 1, 2 (balanced case).</a:t>
                </a:r>
                <a:endParaRPr lang="en-PH" sz="2800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The model is given by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i="1" dirty="0"/>
                  <a:t>. </a:t>
                </a:r>
                <a:r>
                  <a:rPr lang="en-PH" sz="2800" dirty="0"/>
                  <a:t>Assuming </a:t>
                </a:r>
                <a14:m>
                  <m:oMath xmlns:m="http://schemas.openxmlformats.org/officeDocument/2006/math">
                    <m:r>
                      <a:rPr lang="en-P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800" i="1" dirty="0"/>
                  <a:t> </a:t>
                </a:r>
                <a:r>
                  <a:rPr lang="en-PH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800" i="1" dirty="0"/>
                  <a:t>, </a:t>
                </a:r>
                <a:r>
                  <a:rPr lang="en-PH" sz="2800" dirty="0"/>
                  <a:t>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PH" sz="2800" i="1" dirty="0"/>
                  <a:t> </a:t>
                </a:r>
                <a:r>
                  <a:rPr lang="en-PH" sz="2800" dirty="0"/>
                  <a:t>(say)</a:t>
                </a:r>
                <a:r>
                  <a:rPr lang="en-PH" sz="2800" i="1" dirty="0"/>
                  <a:t>. </a:t>
                </a:r>
                <a:r>
                  <a:rPr lang="en-PH" sz="2800" dirty="0"/>
                  <a:t>We have shown by direct algebra that the estimates come out to be</a:t>
                </a:r>
                <a:endParaRPr lang="en-PH" sz="2800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PH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39913"/>
              </a:xfrm>
              <a:blipFill rotWithShape="0">
                <a:blip r:embed="rId2"/>
                <a:stretch>
                  <a:fillRect t="-2388" r="-18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4DD45D-C8A4-40C1-A1CE-9B7EDC82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AB34A-0CAB-4DE0-9907-EEA459C0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14" y="4278076"/>
            <a:ext cx="6872368" cy="16413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CF70F-B5D8-4735-BA5F-596C323B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6E97-B5A3-411C-81B0-FDAB3245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57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on Real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sz="3200" dirty="0"/>
              <a:t>The example is taken from Whitehead (2003) and compares two anaesthetics A and B with respect to recovery times of patients undergoing short surgical procedures.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PH" sz="3200" dirty="0"/>
              <a:t>The data give the mean and standard deviations of the log-transformed recovery times (in minutes). 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sz="3200" dirty="0"/>
          </a:p>
          <a:p>
            <a:pPr>
              <a:buFont typeface="Wingdings" panose="05000000000000000000" pitchFamily="2" charset="2"/>
              <a:buChar char="§"/>
            </a:pPr>
            <a:endParaRPr lang="en-PH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81AB8-DB3E-4CB4-B74F-93030087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12A0AC-AB0E-4852-BF5C-FE5C1F80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DDD2F7-BFF9-4253-B3F3-2A308B15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28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PH"/>
              <a:t>Example on Real Data</a:t>
            </a:r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905" t="26471" r="23060" b="15625"/>
          <a:stretch/>
        </p:blipFill>
        <p:spPr>
          <a:xfrm>
            <a:off x="1483046" y="1909482"/>
            <a:ext cx="9530095" cy="430700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8D63-C506-4E81-BF70-6154F232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7936FA-2F4E-4412-9A02-1A8E8FC1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4E7B68-82F7-4F31-8D5C-098EDE60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2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on Real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PH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PH" sz="2800" dirty="0"/>
                  <a:t> denote the population mean log-recovery times for anaesthetics A and B, respectively.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PH" sz="2800" dirty="0"/>
                  <a:t>. For the </a:t>
                </a:r>
                <a:r>
                  <a:rPr lang="en-PH" sz="2800" i="1" dirty="0" err="1"/>
                  <a:t>j</a:t>
                </a:r>
                <a:r>
                  <a:rPr lang="en-PH" sz="2800" baseline="30000" dirty="0" err="1"/>
                  <a:t>th</a:t>
                </a:r>
                <a:r>
                  <a:rPr lang="en-PH" sz="2800" dirty="0"/>
                  <a:t> </a:t>
                </a:r>
                <a:r>
                  <a:rPr lang="en-PH" sz="2800" dirty="0" err="1"/>
                  <a:t>center</a:t>
                </a:r>
                <a:r>
                  <a:rPr lang="en-PH" sz="2800" dirty="0"/>
                  <a:t>, the model is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PH" sz="2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PH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PH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PH" sz="2800" dirty="0"/>
                  <a:t> are sample mean recovery times for </a:t>
                </a:r>
                <a:r>
                  <a:rPr lang="en-PH" sz="2800" dirty="0" err="1"/>
                  <a:t>jth</a:t>
                </a:r>
                <a:r>
                  <a:rPr lang="en-PH" sz="2800" dirty="0"/>
                  <a:t> </a:t>
                </a:r>
                <a:r>
                  <a:rPr lang="en-PH" sz="2800" dirty="0" err="1"/>
                  <a:t>center</a:t>
                </a:r>
                <a:r>
                  <a:rPr lang="en-PH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PH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PH" sz="2800" dirty="0"/>
                  <a:t> are the sample sizes for A and B, respectively, </a:t>
                </a:r>
                <a:r>
                  <a:rPr lang="en-PH" sz="2800" i="1" dirty="0"/>
                  <a:t>j</a:t>
                </a:r>
                <a:r>
                  <a:rPr lang="en-PH" sz="2800" dirty="0"/>
                  <a:t>=1,…,9..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PH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PH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576" r="-10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452" t="62132" r="42180" b="27758"/>
          <a:stretch/>
        </p:blipFill>
        <p:spPr>
          <a:xfrm>
            <a:off x="2581836" y="3186954"/>
            <a:ext cx="7437441" cy="8740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3D70B-B995-456F-930E-9F14563B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6F546-2C94-4EF4-B041-17A75C80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B83B0-FC58-4C89-A51E-22B5702C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0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on Real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3000" dirty="0"/>
                  <a:t> Writing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3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PH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PH" sz="3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PH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3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PH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PH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3000" dirty="0"/>
                  <a:t> and 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PH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3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PH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PH" sz="3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PH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PH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3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PH" sz="3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3000" dirty="0"/>
                  <a:t>,  we have the IPD model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PH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PH" sz="32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3000" dirty="0"/>
                  <a:t>where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PH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" r="-9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4282" t="58824" r="43420" b="35845"/>
          <a:stretch/>
        </p:blipFill>
        <p:spPr>
          <a:xfrm>
            <a:off x="2482327" y="4267072"/>
            <a:ext cx="1946198" cy="474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43" t="44669" r="33188" b="42647"/>
          <a:stretch/>
        </p:blipFill>
        <p:spPr>
          <a:xfrm>
            <a:off x="2482327" y="3052482"/>
            <a:ext cx="7923229" cy="103542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1770EC9-5507-42A7-9A88-F7700F95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8EC2D-A709-4449-AC27-9430B354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F1F66D-50CB-4B46-BB18-FA25066C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3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451796" y="1865653"/>
            <a:ext cx="10491971" cy="65556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Recent articles in the medical literature indicate that there is still confusion and uncertainty as to the validity of an analysis based on summary data.</a:t>
            </a: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The statistical problem here is to compare the estimators of a </a:t>
            </a:r>
            <a:r>
              <a:rPr lang="en-US" sz="2800" dirty="0">
                <a:solidFill>
                  <a:srgbClr val="0070C0"/>
                </a:solidFill>
              </a:rPr>
              <a:t>linear function of the mean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, based on linear models for summary data and for individual patient data (IPD).</a:t>
            </a: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6CDA1-86E7-40F5-B28D-C7B482CF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1866C-B0DC-4DEE-8CAA-D57A8451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1941D-5A10-4D1C-B874-5E4F0FB7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80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PH"/>
              <a:t>Example on Real Data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For the </a:t>
                </a:r>
                <a:r>
                  <a:rPr lang="en-PH" sz="2800" dirty="0" err="1"/>
                  <a:t>jth</a:t>
                </a:r>
                <a:r>
                  <a:rPr lang="en-PH" sz="2800" dirty="0"/>
                  <a:t> centre, the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PH" sz="280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PH" sz="2800" dirty="0"/>
                  <a:t> is simply 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PH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PH" sz="2800" dirty="0"/>
                  <a:t>, whose weighted linear combination across all j=1,..,9 gives the estimator based on summary statistics.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The table below summarizes the results of the estimates: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PH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t="-2576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2D10B9-825E-4939-9806-5CBA4D680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67197"/>
              </p:ext>
            </p:extLst>
          </p:nvPr>
        </p:nvGraphicFramePr>
        <p:xfrm>
          <a:off x="3173503" y="3783924"/>
          <a:ext cx="5904237" cy="198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79">
                  <a:extLst>
                    <a:ext uri="{9D8B030D-6E8A-4147-A177-3AD203B41FA5}">
                      <a16:colId xmlns:a16="http://schemas.microsoft.com/office/drawing/2014/main" val="2834163743"/>
                    </a:ext>
                  </a:extLst>
                </a:gridCol>
                <a:gridCol w="1968079">
                  <a:extLst>
                    <a:ext uri="{9D8B030D-6E8A-4147-A177-3AD203B41FA5}">
                      <a16:colId xmlns:a16="http://schemas.microsoft.com/office/drawing/2014/main" val="2838177782"/>
                    </a:ext>
                  </a:extLst>
                </a:gridCol>
                <a:gridCol w="1968079">
                  <a:extLst>
                    <a:ext uri="{9D8B030D-6E8A-4147-A177-3AD203B41FA5}">
                      <a16:colId xmlns:a16="http://schemas.microsoft.com/office/drawing/2014/main" val="1641255847"/>
                    </a:ext>
                  </a:extLst>
                </a:gridCol>
              </a:tblGrid>
              <a:tr h="540705">
                <a:tc>
                  <a:txBody>
                    <a:bodyPr/>
                    <a:lstStyle/>
                    <a:p>
                      <a:pPr algn="ctr"/>
                      <a:endParaRPr lang="en-US" sz="18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/>
                        <a:t>Summary</a:t>
                      </a:r>
                      <a:r>
                        <a:rPr lang="en-US" sz="1800" b="0" i="0" baseline="0"/>
                        <a:t> Statistics</a:t>
                      </a:r>
                      <a:endParaRPr lang="en-US" sz="18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/>
                        <a:t>IPD</a:t>
                      </a:r>
                      <a:endParaRPr lang="en-US" sz="18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20340"/>
                  </a:ext>
                </a:extLst>
              </a:tr>
              <a:tr h="7225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/>
                        <a:t>SS estimate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/>
                        <a:t>(std.</a:t>
                      </a:r>
                      <a:r>
                        <a:rPr lang="en-US" sz="1800" b="0" baseline="0"/>
                        <a:t> error</a:t>
                      </a:r>
                      <a:r>
                        <a:rPr lang="en-US" sz="1800" b="0"/>
                        <a:t>)</a:t>
                      </a:r>
                      <a:endParaRPr lang="en-US" sz="18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0.627</a:t>
                      </a:r>
                    </a:p>
                    <a:p>
                      <a:pPr algn="ctr"/>
                      <a:r>
                        <a:rPr lang="en-US" sz="1800">
                          <a:effectLst/>
                        </a:rPr>
                        <a:t>(0.099</a:t>
                      </a:r>
                      <a:r>
                        <a:rPr lang="en-US" sz="180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0.679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(0.0982)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55263"/>
                  </a:ext>
                </a:extLst>
              </a:tr>
              <a:tr h="72254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95% Confidence Interval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(0.433, 0.821)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(0.486, 0.874)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C04E9A-2CAE-4A11-90B9-53253A5F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5AA069-28F1-4FC2-A4C7-A5FA85D9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A7678-EBCF-4FBC-8B61-B49EA99B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96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30A5-2A0A-4D0F-9001-62DD84B0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9536"/>
          </a:xfrm>
        </p:spPr>
        <p:txBody>
          <a:bodyPr>
            <a:normAutofit/>
          </a:bodyPr>
          <a:lstStyle/>
          <a:p>
            <a:endParaRPr lang="en-PH" sz="4800" dirty="0">
              <a:latin typeface="+mj-lt"/>
            </a:endParaRPr>
          </a:p>
          <a:p>
            <a:pPr algn="ctr"/>
            <a:r>
              <a:rPr lang="en-PH" sz="4800" dirty="0">
                <a:latin typeface="+mj-lt"/>
              </a:rPr>
              <a:t>EXAMPLE ON SIMULATED DATA</a:t>
            </a:r>
            <a:r>
              <a:rPr lang="en-PH" sz="4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</a:p>
          <a:p>
            <a:pPr algn="ctr"/>
            <a:endParaRPr lang="en-US" sz="48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5F70B-AC92-42DA-9035-D025836F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DC1849-B6C5-4C9A-AC96-ABB1B50D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E0CFE-56B0-4D65-8A6E-4A4271B4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2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2FDF-D471-4FCD-87CB-64269885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Fixed treatment and fixed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630A5-2A0A-4D0F-9001-62DD84B0C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69536"/>
              </a:xfrm>
            </p:spPr>
            <p:txBody>
              <a:bodyPr>
                <a:normAutofit/>
              </a:bodyPr>
              <a:lstStyle/>
              <a:p>
                <a:pPr marL="292608" lvl="1" indent="0">
                  <a:buNone/>
                </a:pPr>
                <a:r>
                  <a:rPr lang="en-PH" sz="28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  <m:r>
                          <a:rPr 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:  response of </a:t>
                </a:r>
                <a14:m>
                  <m:oMath xmlns:m="http://schemas.openxmlformats.org/officeDocument/2006/math">
                    <m:r>
                      <a:rPr lang="en-PH" sz="28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PH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</a:t>
                </a:r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patient receiving </a:t>
                </a:r>
                <a:r>
                  <a:rPr lang="en-PH" sz="28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PH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</a:t>
                </a:r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treatment from the </a:t>
                </a:r>
                <a:r>
                  <a:rPr lang="en-PH" sz="28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</a:t>
                </a:r>
                <a:r>
                  <a:rPr lang="en-PH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</a:t>
                </a:r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study</a:t>
                </a:r>
              </a:p>
              <a:p>
                <a:pPr marL="292608" lvl="1" indent="0">
                  <a:buNone/>
                </a:pPr>
                <a:r>
                  <a:rPr lang="en-PH" sz="2800" i="1" dirty="0" err="1"/>
                  <a:t>i</a:t>
                </a:r>
                <a:r>
                  <a:rPr lang="en-PH" sz="2800" dirty="0"/>
                  <a:t> = 1,…,</a:t>
                </a:r>
                <a:r>
                  <a:rPr lang="en-PH" sz="2800" i="1" dirty="0"/>
                  <a:t>m ; j</a:t>
                </a:r>
                <a:r>
                  <a:rPr lang="en-PH" sz="2800" dirty="0"/>
                  <a:t> = 1,…,</a:t>
                </a:r>
                <a:r>
                  <a:rPr lang="en-PH" sz="2800" i="1" dirty="0"/>
                  <a:t>k ; </a:t>
                </a:r>
                <a14:m>
                  <m:oMath xmlns:m="http://schemas.openxmlformats.org/officeDocument/2006/math">
                    <m:r>
                      <a:rPr lang="en-PH" sz="28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PH" sz="2800" dirty="0"/>
              </a:p>
              <a:p>
                <a:pPr marL="292608" lvl="1" indent="0">
                  <a:buNone/>
                </a:pPr>
                <a:endParaRPr lang="en-PH" sz="2800" dirty="0"/>
              </a:p>
              <a:p>
                <a:pPr marL="292608" lvl="1" indent="0">
                  <a:buNone/>
                </a:pPr>
                <a:endParaRPr lang="en-PH" sz="2800" dirty="0"/>
              </a:p>
              <a:p>
                <a:pPr marL="292608" lvl="1" indent="0">
                  <a:buNone/>
                </a:pPr>
                <a:endParaRPr lang="en-PH" sz="28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92608" lvl="1" indent="0">
                  <a:buNone/>
                </a:pPr>
                <a:endParaRPr lang="en-PH" sz="28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749808" lvl="1" indent="-457200">
                  <a:buFont typeface="Wingdings" panose="05000000000000000000" pitchFamily="2" charset="2"/>
                  <a:buChar char="§"/>
                </a:pPr>
                <a:r>
                  <a:rPr lang="en-PH" sz="2800" dirty="0"/>
                  <a:t>In this case, summary statistics estimator is </a:t>
                </a:r>
                <a:r>
                  <a:rPr lang="en-PH" sz="2800" dirty="0">
                    <a:solidFill>
                      <a:srgbClr val="0070C0"/>
                    </a:solidFill>
                  </a:rPr>
                  <a:t>equally efficient </a:t>
                </a:r>
                <a:r>
                  <a:rPr lang="en-PH" sz="2800" dirty="0"/>
                  <a:t>as IPD estimator always!</a:t>
                </a:r>
              </a:p>
              <a:p>
                <a:pPr marL="0" indent="0">
                  <a:buNone/>
                </a:pPr>
                <a:endParaRPr lang="en-PH" sz="28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endParaRPr lang="en-US" sz="2800" cap="al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630A5-2A0A-4D0F-9001-62DD84B0C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69536"/>
              </a:xfrm>
              <a:blipFill>
                <a:blip r:embed="rId2"/>
                <a:stretch>
                  <a:fillRect t="-2092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5F70B-AC92-42DA-9035-D025836F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28C235-80A8-4A85-865D-C8DD12509279}"/>
                  </a:ext>
                </a:extLst>
              </p:cNvPr>
              <p:cNvSpPr txBox="1"/>
              <p:nvPr/>
            </p:nvSpPr>
            <p:spPr>
              <a:xfrm>
                <a:off x="4373216" y="3557219"/>
                <a:ext cx="4116449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E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  <m:r>
                                <a:rPr lang="en-US" sz="4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sz="4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μ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28C235-80A8-4A85-865D-C8DD1250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216" y="3557219"/>
                <a:ext cx="4116449" cy="709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FCA37-4D46-4CDF-81EC-29C85EBE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25210-9651-48AC-99F3-92563F1D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04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7B4A3-0DA6-473C-A73B-33369B0C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6736-732F-45EC-89C9-30F8FAFC5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PH" sz="1600" dirty="0">
                <a:solidFill>
                  <a:schemeClr val="bg1"/>
                </a:solidFill>
              </a:rPr>
              <a:t>m = 2 treatments</a:t>
            </a:r>
          </a:p>
          <a:p>
            <a:r>
              <a:rPr lang="en-PH" sz="1600" dirty="0">
                <a:solidFill>
                  <a:schemeClr val="bg1"/>
                </a:solidFill>
              </a:rPr>
              <a:t>k = 3 studies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585B4-2731-41F0-9E99-097D7FDD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12/19/2018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98581-A4DB-4235-9A1B-7354B2ED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29" y="737788"/>
            <a:ext cx="6698126" cy="53824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414965-7587-472A-B4A9-811F8321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5300" y="6459785"/>
            <a:ext cx="4822804" cy="36512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of One-Step and Two-Step Meta Analysis Models Using Individual Patient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3E6021-37D2-4663-B1ED-EBC68AF8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br>
              <a:rPr lang="en-PH" dirty="0"/>
            </a:br>
            <a:r>
              <a:rPr lang="en-PH" dirty="0"/>
              <a:t>No common nuisance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382788"/>
              </a:xfrm>
            </p:spPr>
            <p:txBody>
              <a:bodyPr>
                <a:noAutofit/>
              </a:bodyPr>
              <a:lstStyle/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m = 2 treatments, k = 3 studies</a:t>
                </a: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3;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10;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0.5,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1.5</a:t>
                </a: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01168" lvl="1" indent="0">
                  <a:buClrTx/>
                  <a:buNone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The SS estimate and IPD are identical regardless of the condition(s).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382788"/>
              </a:xfrm>
              <a:blipFill rotWithShape="0">
                <a:blip r:embed="rId2"/>
                <a:stretch>
                  <a:fillRect t="-12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82D10B9-825E-4939-9806-5CBA4D6807D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3701" y="3137086"/>
              <a:ext cx="7765376" cy="250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1344">
                      <a:extLst>
                        <a:ext uri="{9D8B030D-6E8A-4147-A177-3AD203B41FA5}">
                          <a16:colId xmlns:a16="http://schemas.microsoft.com/office/drawing/2014/main" val="3309731765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val="2834163743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val="2838177782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val="1641255847"/>
                        </a:ext>
                      </a:extLst>
                    </a:gridCol>
                  </a:tblGrid>
                  <a:tr h="674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1800" dirty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dirty="0"/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j = 1,2,3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SS estimate</a:t>
                          </a:r>
                        </a:p>
                        <a:p>
                          <a:pPr algn="ctr"/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IPD estimate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320340"/>
                      </a:ext>
                    </a:extLst>
                  </a:tr>
                  <a:tr h="900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-4.8977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(0.0608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</a:rPr>
                            <a:t>-4.8977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</a:rPr>
                            <a:t>(0.0608)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7555263"/>
                      </a:ext>
                    </a:extLst>
                  </a:tr>
                  <a:tr h="900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(0.10, 0.90)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(0.90, 0.10)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-5.2495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(0.0470)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-5.2495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(0.0470)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4746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82D10B9-825E-4939-9806-5CBA4D6807D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3701" y="3137086"/>
              <a:ext cx="7765376" cy="250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09731765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34163743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38177782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41255847"/>
                        </a:ext>
                      </a:extLst>
                    </a:gridCol>
                  </a:tblGrid>
                  <a:tr h="674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3" t="-4505" r="-300940" b="-284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SS estimate</a:t>
                          </a:r>
                        </a:p>
                        <a:p>
                          <a:pPr algn="ctr"/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IPD estimate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2732034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313" t="-77333" r="-200940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-4.8977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(0.0608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</a:rPr>
                            <a:t>-4.8977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</a:rPr>
                            <a:t>(0.0608)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3755526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(0.10</a:t>
                          </a:r>
                          <a:r>
                            <a:rPr lang="en-US" sz="1800" dirty="0" smtClean="0"/>
                            <a:t>, 0.90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(0.90</a:t>
                          </a:r>
                          <a:r>
                            <a:rPr lang="en-US" sz="1800" dirty="0" smtClean="0"/>
                            <a:t>, 0.10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313" t="-176159" r="-200940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-5.2495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(0.0470)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-5.2495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effectLst/>
                            </a:rPr>
                            <a:t>(0.0470)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574746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DD243-206E-463B-8C44-9A100B55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C2A0F-DAD2-49DB-913C-63376085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CC626-841B-47C0-92C5-8A23DD8C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36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2FDF-D471-4FCD-87CB-64269885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Fixed treatment and absent study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630A5-2A0A-4D0F-9001-62DD84B0C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69536"/>
              </a:xfrm>
            </p:spPr>
            <p:txBody>
              <a:bodyPr>
                <a:normAutofit/>
              </a:bodyPr>
              <a:lstStyle/>
              <a:p>
                <a:pPr marL="292608" lvl="1" indent="0">
                  <a:buNone/>
                </a:pPr>
                <a:r>
                  <a:rPr lang="en-PH" sz="28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  <m:r>
                          <a:rPr 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:  response of </a:t>
                </a:r>
                <a14:m>
                  <m:oMath xmlns:m="http://schemas.openxmlformats.org/officeDocument/2006/math">
                    <m:r>
                      <a:rPr lang="en-PH" sz="28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PH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</a:t>
                </a:r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patient receiving </a:t>
                </a:r>
                <a:r>
                  <a:rPr lang="en-PH" sz="28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PH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</a:t>
                </a:r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treatment from the </a:t>
                </a:r>
                <a:r>
                  <a:rPr lang="en-PH" sz="28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</a:t>
                </a:r>
                <a:r>
                  <a:rPr lang="en-PH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</a:t>
                </a:r>
                <a:r>
                  <a:rPr lang="en-PH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study</a:t>
                </a:r>
              </a:p>
              <a:p>
                <a:pPr marL="292608" lvl="1" indent="0">
                  <a:buNone/>
                </a:pPr>
                <a:r>
                  <a:rPr lang="en-PH" sz="2800" i="1" dirty="0" err="1"/>
                  <a:t>i</a:t>
                </a:r>
                <a:r>
                  <a:rPr lang="en-PH" sz="2800" dirty="0"/>
                  <a:t> = 1,…,</a:t>
                </a:r>
                <a:r>
                  <a:rPr lang="en-PH" sz="2800" i="1" dirty="0"/>
                  <a:t>m ; j</a:t>
                </a:r>
                <a:r>
                  <a:rPr lang="en-PH" sz="2800" dirty="0"/>
                  <a:t> = 1,…,</a:t>
                </a:r>
                <a:r>
                  <a:rPr lang="en-PH" sz="2800" i="1" dirty="0"/>
                  <a:t>k ; </a:t>
                </a:r>
                <a14:m>
                  <m:oMath xmlns:m="http://schemas.openxmlformats.org/officeDocument/2006/math">
                    <m:r>
                      <a:rPr lang="en-PH" sz="28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PH" sz="2800" dirty="0"/>
              </a:p>
              <a:p>
                <a:pPr marL="292608" lvl="1" indent="0">
                  <a:buNone/>
                </a:pPr>
                <a:endParaRPr lang="en-PH" sz="2800" dirty="0"/>
              </a:p>
              <a:p>
                <a:pPr marL="292608" lvl="1" indent="0">
                  <a:buNone/>
                </a:pPr>
                <a:endParaRPr lang="en-PH" sz="2800" dirty="0"/>
              </a:p>
              <a:p>
                <a:pPr marL="292608" lvl="1" indent="0">
                  <a:buNone/>
                </a:pPr>
                <a:endParaRPr lang="en-PH" sz="2800" dirty="0"/>
              </a:p>
              <a:p>
                <a:pPr marL="292608" lvl="1" indent="0">
                  <a:buNone/>
                </a:pPr>
                <a:endParaRPr lang="en-PH" sz="28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749808" lvl="1" indent="-457200">
                  <a:buFont typeface="Wingdings" panose="05000000000000000000" pitchFamily="2" charset="2"/>
                  <a:buChar char="§"/>
                </a:pPr>
                <a:r>
                  <a:rPr lang="en-PH" sz="2800" dirty="0">
                    <a:solidFill>
                      <a:schemeClr val="tx1">
                        <a:lumMod val="50000"/>
                      </a:schemeClr>
                    </a:solidFill>
                  </a:rPr>
                  <a:t>The two estimators coincide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>
                    <a:solidFill>
                      <a:srgbClr val="0070C0"/>
                    </a:solidFill>
                  </a:rPr>
                  <a:t>are all equal </a:t>
                </a:r>
                <a:r>
                  <a:rPr lang="en-PH" sz="2800" dirty="0">
                    <a:solidFill>
                      <a:schemeClr val="tx1">
                        <a:lumMod val="50000"/>
                      </a:schemeClr>
                    </a:solidFill>
                  </a:rPr>
                  <a:t>for all </a:t>
                </a:r>
                <a:r>
                  <a:rPr lang="en-PH" sz="2800" i="1" dirty="0">
                    <a:solidFill>
                      <a:schemeClr val="tx1">
                        <a:lumMod val="50000"/>
                      </a:schemeClr>
                    </a:solidFill>
                  </a:rPr>
                  <a:t>j </a:t>
                </a:r>
                <a:r>
                  <a:rPr lang="en-PH" sz="2800" dirty="0">
                    <a:solidFill>
                      <a:schemeClr val="tx1">
                        <a:lumMod val="5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, …,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PH" sz="2800" dirty="0">
                    <a:solidFill>
                      <a:schemeClr val="tx1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>
                    <a:solidFill>
                      <a:schemeClr val="tx1">
                        <a:lumMod val="50000"/>
                      </a:schemeClr>
                    </a:solidFill>
                  </a:rPr>
                  <a:t> = sum of obs. for study </a:t>
                </a:r>
                <a:r>
                  <a:rPr lang="en-PH" sz="2800" i="1" dirty="0">
                    <a:solidFill>
                      <a:schemeClr val="tx1">
                        <a:lumMod val="50000"/>
                      </a:schemeClr>
                    </a:solidFill>
                  </a:rPr>
                  <a:t>j</a:t>
                </a:r>
                <a:endParaRPr lang="en-PH" sz="2800" dirty="0"/>
              </a:p>
              <a:p>
                <a:pPr marL="0" indent="0">
                  <a:buNone/>
                </a:pPr>
                <a:endParaRPr lang="en-PH" sz="28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endParaRPr lang="en-US" sz="2800" cap="al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630A5-2A0A-4D0F-9001-62DD84B0C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69536"/>
              </a:xfrm>
              <a:blipFill>
                <a:blip r:embed="rId2"/>
                <a:stretch>
                  <a:fillRect t="-2092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5F70B-AC92-42DA-9035-D025836F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832469-36B6-4B03-BD3B-0AF43984A60B}"/>
                  </a:ext>
                </a:extLst>
              </p:cNvPr>
              <p:cNvSpPr txBox="1"/>
              <p:nvPr/>
            </p:nvSpPr>
            <p:spPr>
              <a:xfrm>
                <a:off x="4344894" y="3516696"/>
                <a:ext cx="3964221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E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  <m:r>
                                <a:rPr lang="en-US" sz="4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sz="4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μ</m:t>
                      </m:r>
                    </m:oMath>
                  </m:oMathPara>
                </a14:m>
                <a:endPara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832469-36B6-4B03-BD3B-0AF43984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894" y="3516696"/>
                <a:ext cx="3964221" cy="709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11A1B7-BBB5-412F-B02A-F010AA67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47A8B-88C0-4138-B677-BC04D0B9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68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PH" dirty="0"/>
              <a:t>Example on Simulated Data:</a:t>
            </a:r>
            <a:br>
              <a:rPr lang="en-PH" dirty="0"/>
            </a:br>
            <a:r>
              <a:rPr lang="en-PH" dirty="0"/>
              <a:t>A common nuisance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0612" y="1845734"/>
                <a:ext cx="10295068" cy="4422544"/>
              </a:xfrm>
            </p:spPr>
            <p:txBody>
              <a:bodyPr>
                <a:normAutofit/>
              </a:bodyPr>
              <a:lstStyle/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m = 2 treatments, k = 3 studies</a:t>
                </a: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PH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2;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10;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0.5,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 = 1.5</a:t>
                </a:r>
              </a:p>
              <a:p>
                <a:pPr marL="201168" lvl="1" indent="0">
                  <a:buClrTx/>
                  <a:buNone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r>
                  <a:rPr lang="en-PH" sz="2200" dirty="0">
                    <a:solidFill>
                      <a:schemeClr val="tx1">
                        <a:lumMod val="50000"/>
                      </a:schemeClr>
                    </a:solidFill>
                  </a:rPr>
                  <a:t>Relative efficiency of SS estimate to IPD estimate reduces to 0.5</a:t>
                </a: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>
                  <a:buClrTx/>
                  <a:buFont typeface="Wingdings" panose="05000000000000000000" pitchFamily="2" charset="2"/>
                  <a:buChar char="§"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01168" lvl="1" indent="0">
                  <a:buClrTx/>
                  <a:buNone/>
                </a:pPr>
                <a:endParaRPr lang="en-PH" sz="2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612" y="1845734"/>
                <a:ext cx="10295068" cy="4422544"/>
              </a:xfrm>
              <a:blipFill>
                <a:blip r:embed="rId2"/>
                <a:stretch>
                  <a:fillRect t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2C6A45B-4CCA-4636-869E-3B51EB1D84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3701" y="3137086"/>
              <a:ext cx="7765376" cy="250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1344">
                      <a:extLst>
                        <a:ext uri="{9D8B030D-6E8A-4147-A177-3AD203B41FA5}">
                          <a16:colId xmlns:a16="http://schemas.microsoft.com/office/drawing/2014/main" val="3309731765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val="2834163743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val="2838177782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val="1641255847"/>
                        </a:ext>
                      </a:extLst>
                    </a:gridCol>
                  </a:tblGrid>
                  <a:tr h="674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1800" dirty="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dirty="0"/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j = 1,2,3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SS estimate</a:t>
                          </a:r>
                        </a:p>
                        <a:p>
                          <a:pPr algn="ctr"/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IPD estimate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320340"/>
                      </a:ext>
                    </a:extLst>
                  </a:tr>
                  <a:tr h="900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-4.8963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(0.0608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-4.8963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(0.0608)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7555263"/>
                      </a:ext>
                    </a:extLst>
                  </a:tr>
                  <a:tr h="900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(0.33, 0.67)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(0.10, 0.90)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(0.90, 0.10)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-5.1925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(0.0470)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-5.1329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(0.0230)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4746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2C6A45B-4CCA-4636-869E-3B51EB1D84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3701" y="3137086"/>
              <a:ext cx="7765376" cy="250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09731765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34163743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38177782"/>
                        </a:ext>
                      </a:extLst>
                    </a:gridCol>
                    <a:gridCol w="194134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41255847"/>
                        </a:ext>
                      </a:extLst>
                    </a:gridCol>
                  </a:tblGrid>
                  <a:tr h="674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3" t="-4505" r="-300940" b="-284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SS estimate</a:t>
                          </a:r>
                        </a:p>
                        <a:p>
                          <a:pPr algn="ctr"/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IPD estimate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(variance)</a:t>
                          </a:r>
                          <a:endParaRPr lang="en-US" sz="1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2732034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313" t="-77333" r="-200940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-4.8963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(0.0608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-4.8963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(0.0608)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3755526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(0.33</a:t>
                          </a:r>
                          <a:r>
                            <a:rPr lang="en-US" sz="1800" dirty="0" smtClean="0"/>
                            <a:t>, 0.67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(0.10</a:t>
                          </a:r>
                          <a:r>
                            <a:rPr lang="en-US" sz="1800" dirty="0" smtClean="0"/>
                            <a:t>, 0.90</a:t>
                          </a:r>
                          <a:r>
                            <a:rPr lang="en-US" sz="1800" dirty="0"/>
                            <a:t>)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(0.90</a:t>
                          </a:r>
                          <a:r>
                            <a:rPr lang="en-US" sz="1800" dirty="0" smtClean="0"/>
                            <a:t>, 0.10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313" t="-176159" r="-200940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-5.1925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(0.0470)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-5.1329</a:t>
                          </a:r>
                        </a:p>
                        <a:p>
                          <a:pPr algn="ctr"/>
                          <a:r>
                            <a:rPr lang="en-US" dirty="0">
                              <a:effectLst/>
                            </a:rPr>
                            <a:t>(0.0230)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574746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4B691-AC04-4EB2-A4D8-14987E77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07ECB6-9427-41C0-AA7C-FD9D8284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E31172-DFA4-48E5-988E-A3DE79FF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69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579288" y="1840147"/>
            <a:ext cx="10491971" cy="52629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No loss of efficiency when the parameter of interest consists of all the parameters common across studies.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Loss of efficiency will result when common nuisance parameters are present unless the condition stated in the result is satisfied.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Condition for no loss of efficiency depends 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Sample sizes for models estimating fixed treatment effects only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Values of covariates for models involving covariates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                       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C5134-8A1B-4565-A3A1-5E8011C4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4EB36-4C2D-4DFE-A943-A124E2D5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057DB-93CF-4584-BEFB-79FE11A1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31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/>
              <p:nvPr/>
            </p:nvSpPr>
            <p:spPr>
              <a:xfrm>
                <a:off x="579288" y="1826079"/>
                <a:ext cx="10491971" cy="6590330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The meta-analysis result is a theoretical result. In reality we need to estimate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and hence the result may not apply as such.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All the results are based on fixed sample size.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Jones </a:t>
                </a:r>
                <a:r>
                  <a:rPr lang="en-US" sz="2800" i="1" dirty="0">
                    <a:solidFill>
                      <a:schemeClr val="accent3">
                        <a:lumMod val="50000"/>
                      </a:schemeClr>
                    </a:solidFill>
                  </a:rPr>
                  <a:t>et al</a:t>
                </a: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. (2009) showed an example where SS estimator has slightly smaller standard error than IPD estimator for </a:t>
                </a:r>
                <a:r>
                  <a:rPr lang="en-US" sz="2800" dirty="0">
                    <a:solidFill>
                      <a:srgbClr val="0070C0"/>
                    </a:solidFill>
                  </a:rPr>
                  <a:t>repeated measurement models.</a:t>
                </a: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Interesting to explore binary data for generalized linear models.</a:t>
                </a:r>
              </a:p>
              <a:p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3">
                        <a:lumMod val="50000"/>
                      </a:schemeClr>
                    </a:solidFill>
                  </a:rPr>
                  <a:t>                         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92638-9CDA-4E30-94E9-4A8C7716B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8" y="1826079"/>
                <a:ext cx="10491971" cy="6590330"/>
              </a:xfrm>
              <a:prstGeom prst="rect">
                <a:avLst/>
              </a:prstGeom>
              <a:blipFill>
                <a:blip r:embed="rId2"/>
                <a:stretch>
                  <a:fillRect l="-988" t="-925" r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1AD3A-5BA0-4524-BA32-4FCF2E5E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F3706-B13C-44F6-B30E-4A3AA9C1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09A5A-0E6D-4BFC-A0B0-7CAF1CEA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79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D7E9C-8B29-4D06-98A5-5892B04EB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8C800C-8D21-4F94-8110-C2ECB41F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370" y="6459785"/>
            <a:ext cx="1735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12/19/2018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741D0-ABA1-4635-ADA3-779B81AB6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marL="201168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Jones, A. P</a:t>
            </a:r>
            <a:r>
              <a:rPr lang="en-US" i="1" dirty="0"/>
              <a:t>.  et al</a:t>
            </a:r>
            <a:r>
              <a:rPr lang="en-US" dirty="0"/>
              <a:t>. (2009). Meta-analysis of individual patient data versus aggregate data from longitudinal clinical trials. Clinical trials.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Mathew, T. and Nordstrom, K. (1999). On the equivalence of meta-analysis using literature and using individual patient data. Biometrics.</a:t>
            </a:r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Mathew, T. and Nordstrom, K. (2010). Comparison of One-Step and Two-Step   Meta-Analysis Models Using Individual Patient Data. Biometrical Journal.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Olkin, I. and Sampson, A. (1998). Comparison of meta-analysis versus analysis of variance of individual patient data. Biometrics.</a:t>
            </a:r>
          </a:p>
          <a:p>
            <a:pPr marL="201168" lvl="1" indent="0">
              <a:buNone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Whitehead, A. (2003). Meta-analysis of Controlled Clinical Trials. Wiley, New York.</a:t>
            </a:r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0D0266-5D29-4E5B-9687-643F12D4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5786" y="6459785"/>
            <a:ext cx="4822804" cy="36512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of One-Step and Two-Step Meta Analysis Models Using Individual Patient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B64FF4-865F-4CAA-9044-39D3BC8F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7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451796" y="1865653"/>
            <a:ext cx="10491971" cy="65556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 statistical analysis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Combines results of multiple and independent scientific studies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weighted average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of parameter estimates across studies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Advantages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Efficiency (over the individual studies</a:t>
            </a:r>
            <a:r>
              <a:rPr lang="en-US" sz="2800">
                <a:solidFill>
                  <a:schemeClr val="accent3">
                    <a:lumMod val="50000"/>
                  </a:schemeClr>
                </a:solidFill>
              </a:rPr>
              <a:t>) asymptotically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Analyze inconsistency of results across studies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Logistical convenience</a:t>
            </a: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32AD4-7EFC-4E98-B0B0-AD22BCD3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A0E47-CA20-4FDF-BC6E-D02315A6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9FF0A6-78B9-4D54-9FBE-62B124BE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6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6" descr="Grinning Face with No Fill">
            <a:extLst>
              <a:ext uri="{FF2B5EF4-FFF2-40B4-BE49-F238E27FC236}">
                <a16:creationId xmlns:a16="http://schemas.microsoft.com/office/drawing/2014/main" id="{DB7FBC55-7B65-4465-A518-BEFF7AE8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4399" y="927035"/>
            <a:ext cx="2543758" cy="25437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BA32-BF44-487C-AD0B-6B234335F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cap="all" dirty="0"/>
              <a:t>Thank you</a:t>
            </a:r>
          </a:p>
          <a:p>
            <a:pPr marL="305435" indent="-305435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90A0E6-4EBA-46F3-8BBC-ABA5BEBA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509C1-1DC4-4D1F-A9F2-FE3DDAF9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36CF7D-CDF0-4D5C-A2C7-158A1D0A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4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454325" y="1860758"/>
            <a:ext cx="10491971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The two approaches: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    		One-step IPD meta-analysis or </a:t>
            </a:r>
            <a:r>
              <a:rPr lang="en-US" sz="2800" dirty="0">
                <a:solidFill>
                  <a:srgbClr val="0070C0"/>
                </a:solidFill>
              </a:rPr>
              <a:t>meta-analysis of IPD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   		Two-step IPD meta-analysis or </a:t>
            </a:r>
            <a:r>
              <a:rPr lang="en-US" sz="2800" dirty="0">
                <a:solidFill>
                  <a:srgbClr val="0070C0"/>
                </a:solidFill>
              </a:rPr>
              <a:t>meta-analysis of summary data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Meta-analysis of IPD: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PH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Combine data from several independent studies</a:t>
            </a:r>
          </a:p>
          <a:p>
            <a:pPr lvl="1"/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Fit a linear model to the entire vector of responses to estimate the parameter of interest              </a:t>
            </a:r>
            <a:r>
              <a:rPr lang="en-PH" sz="2800" dirty="0">
                <a:solidFill>
                  <a:srgbClr val="0070C0"/>
                </a:solidFill>
              </a:rPr>
              <a:t>IPD estimator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C5657-A5A1-47B2-A5A4-A535A00C1BD4}"/>
              </a:ext>
            </a:extLst>
          </p:cNvPr>
          <p:cNvCxnSpPr>
            <a:cxnSpLocks/>
          </p:cNvCxnSpPr>
          <p:nvPr/>
        </p:nvCxnSpPr>
        <p:spPr>
          <a:xfrm>
            <a:off x="5289453" y="5972961"/>
            <a:ext cx="806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AD6D9B-C8D2-448B-A095-04E1031A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D2B189-A8C8-427F-8FDE-A08C2E74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22941F-BDFE-4202-8184-95291FDA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9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5C6-337B-40E4-BC50-36F8F91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5629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7D51-EFA6-4BB5-950D-D6436C38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96" y="2597439"/>
            <a:ext cx="1115901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2638-9CDA-4E30-94E9-4A8C7716B928}"/>
              </a:ext>
            </a:extLst>
          </p:cNvPr>
          <p:cNvSpPr txBox="1"/>
          <p:nvPr/>
        </p:nvSpPr>
        <p:spPr>
          <a:xfrm>
            <a:off x="454325" y="2071778"/>
            <a:ext cx="10491971" cy="56938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Meta-analysis of summary data: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 Obtain the summary estimator from each study along with its estimated covariance matrices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PH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Apply meta-analysis to get a combined estimate of the parameter of interest              </a:t>
            </a:r>
            <a:r>
              <a:rPr lang="en-PH" sz="2800" dirty="0">
                <a:solidFill>
                  <a:srgbClr val="0070C0"/>
                </a:solidFill>
              </a:rPr>
              <a:t>summary statistics (SS) estimator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PH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PH" sz="2800" dirty="0">
                <a:solidFill>
                  <a:srgbClr val="0070C0"/>
                </a:solidFill>
              </a:rPr>
              <a:t>QUESTION OF INTEREST</a:t>
            </a:r>
            <a:r>
              <a:rPr lang="en-PH" sz="2800" dirty="0">
                <a:solidFill>
                  <a:schemeClr val="accent3">
                    <a:lumMod val="50000"/>
                  </a:schemeClr>
                </a:solidFill>
              </a:rPr>
              <a:t>: Will both approaches yield identical results?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PH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PH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6E9557-8D6E-4E7F-98A5-6A10F0B348CA}"/>
              </a:ext>
            </a:extLst>
          </p:cNvPr>
          <p:cNvCxnSpPr>
            <a:cxnSpLocks/>
          </p:cNvCxnSpPr>
          <p:nvPr/>
        </p:nvCxnSpPr>
        <p:spPr>
          <a:xfrm>
            <a:off x="4698610" y="4481785"/>
            <a:ext cx="8065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E4A46E-2D57-4440-BC29-72DFCE9B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F559E3-449F-4815-8890-66A087EC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51FBC9-FF10-41D7-B034-B516F013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5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AA96-6CBC-4E66-8165-DEE7E71E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patient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F2C789-6163-44CB-8A05-F6D77FE5EA7E}"/>
                  </a:ext>
                </a:extLst>
              </p:cNvPr>
              <p:cNvSpPr txBox="1"/>
              <p:nvPr/>
            </p:nvSpPr>
            <p:spPr>
              <a:xfrm>
                <a:off x="1192696" y="2469012"/>
                <a:ext cx="11020389" cy="2915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𝑚𝑗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𝑚𝑗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𝑚𝑘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F2C789-6163-44CB-8A05-F6D77FE5E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696" y="2469012"/>
                <a:ext cx="11020389" cy="29152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95C3562-F658-411F-9466-F1ED88809197}"/>
              </a:ext>
            </a:extLst>
          </p:cNvPr>
          <p:cNvSpPr txBox="1"/>
          <p:nvPr/>
        </p:nvSpPr>
        <p:spPr>
          <a:xfrm>
            <a:off x="1192696" y="1828802"/>
            <a:ext cx="10416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       Study 1               …               Study </a:t>
            </a:r>
            <a:r>
              <a:rPr lang="en-US" sz="2800" i="1" dirty="0">
                <a:solidFill>
                  <a:srgbClr val="0070C0"/>
                </a:solidFill>
              </a:rPr>
              <a:t>j</a:t>
            </a:r>
            <a:r>
              <a:rPr lang="en-US" sz="2800" dirty="0">
                <a:solidFill>
                  <a:srgbClr val="0070C0"/>
                </a:solidFill>
              </a:rPr>
              <a:t>                  …               Study </a:t>
            </a:r>
            <a:r>
              <a:rPr lang="en-US" sz="2800" i="1" dirty="0">
                <a:solidFill>
                  <a:srgbClr val="0070C0"/>
                </a:solidFill>
              </a:rPr>
              <a:t>k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7AAB86-B2D4-4E3C-BD60-1272CE87C51A}"/>
              </a:ext>
            </a:extLst>
          </p:cNvPr>
          <p:cNvCxnSpPr>
            <a:cxnSpLocks/>
          </p:cNvCxnSpPr>
          <p:nvPr/>
        </p:nvCxnSpPr>
        <p:spPr>
          <a:xfrm>
            <a:off x="1150288" y="2365274"/>
            <a:ext cx="109224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9A4579-C65C-4EE2-92C2-3E6C0214F651}"/>
              </a:ext>
            </a:extLst>
          </p:cNvPr>
          <p:cNvSpPr txBox="1"/>
          <p:nvPr/>
        </p:nvSpPr>
        <p:spPr>
          <a:xfrm>
            <a:off x="184018" y="2548732"/>
            <a:ext cx="84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Trt</a:t>
            </a:r>
            <a:r>
              <a:rPr lang="en-US" sz="2800" dirty="0">
                <a:solidFill>
                  <a:srgbClr val="607BC8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227923-E323-4A8F-9A97-1ACE673525D1}"/>
              </a:ext>
            </a:extLst>
          </p:cNvPr>
          <p:cNvSpPr txBox="1"/>
          <p:nvPr/>
        </p:nvSpPr>
        <p:spPr>
          <a:xfrm>
            <a:off x="180974" y="3623590"/>
            <a:ext cx="745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Trt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i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0BD01-6D06-4282-858D-4C0091A9A9D4}"/>
              </a:ext>
            </a:extLst>
          </p:cNvPr>
          <p:cNvSpPr txBox="1"/>
          <p:nvPr/>
        </p:nvSpPr>
        <p:spPr>
          <a:xfrm>
            <a:off x="157514" y="4716898"/>
            <a:ext cx="95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Trt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i="1" dirty="0">
                <a:solidFill>
                  <a:srgbClr val="0070C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25EAB7-A7E9-4EEB-8A83-2894BBC61A82}"/>
                  </a:ext>
                </a:extLst>
              </p:cNvPr>
              <p:cNvSpPr txBox="1"/>
              <p:nvPr/>
            </p:nvSpPr>
            <p:spPr>
              <a:xfrm>
                <a:off x="465601" y="3158141"/>
                <a:ext cx="1939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25EAB7-A7E9-4EEB-8A83-2894BBC61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01" y="3158141"/>
                <a:ext cx="19396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18593D-485B-4304-AD8E-16D73C90D73D}"/>
                  </a:ext>
                </a:extLst>
              </p:cNvPr>
              <p:cNvSpPr txBox="1"/>
              <p:nvPr/>
            </p:nvSpPr>
            <p:spPr>
              <a:xfrm>
                <a:off x="456947" y="4194269"/>
                <a:ext cx="1939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18593D-485B-4304-AD8E-16D73C90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47" y="4194269"/>
                <a:ext cx="1939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9B9AAED7-D2DD-467B-90D6-5658F97039A9}"/>
              </a:ext>
            </a:extLst>
          </p:cNvPr>
          <p:cNvSpPr/>
          <p:nvPr/>
        </p:nvSpPr>
        <p:spPr>
          <a:xfrm rot="16200000">
            <a:off x="6427701" y="239679"/>
            <a:ext cx="482022" cy="10518715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259A45-36EB-4AE2-BA01-8BD7EDF0A94C}"/>
                  </a:ext>
                </a:extLst>
              </p:cNvPr>
              <p:cNvSpPr txBox="1"/>
              <p:nvPr/>
            </p:nvSpPr>
            <p:spPr>
              <a:xfrm>
                <a:off x="5731564" y="5811082"/>
                <a:ext cx="1887696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𝜽</m:t>
                          </m:r>
                        </m:e>
                      </m:acc>
                      <m:r>
                        <a:rPr lang="en-US" sz="28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𝒄𝒐𝒗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259A45-36EB-4AE2-BA01-8BD7EDF0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564" y="5811082"/>
                <a:ext cx="1887696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E3917B-C826-4C7B-AE35-369D501D7908}"/>
                  </a:ext>
                </a:extLst>
              </p:cNvPr>
              <p:cNvSpPr txBox="1"/>
              <p:nvPr/>
            </p:nvSpPr>
            <p:spPr>
              <a:xfrm>
                <a:off x="198784" y="5784578"/>
                <a:ext cx="4705391" cy="541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estimate of treatment effect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E3917B-C826-4C7B-AE35-369D501D7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4" y="5784578"/>
                <a:ext cx="4705391" cy="541302"/>
              </a:xfrm>
              <a:prstGeom prst="rect">
                <a:avLst/>
              </a:prstGeom>
              <a:blipFill>
                <a:blip r:embed="rId6"/>
                <a:stretch>
                  <a:fillRect t="-7865" r="-1686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9AC1E8-7A4A-41E0-958B-EB367F1A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9077EA-9BF9-4921-B4F2-1C8D255F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E090B0-36FA-45CD-94C0-C2D6D820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5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AA96-6CBC-4E66-8165-DEE7E71E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summary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AD027-E566-46DD-9AA3-CC821D111E03}"/>
              </a:ext>
            </a:extLst>
          </p:cNvPr>
          <p:cNvSpPr txBox="1"/>
          <p:nvPr/>
        </p:nvSpPr>
        <p:spPr>
          <a:xfrm>
            <a:off x="1192696" y="1828802"/>
            <a:ext cx="10416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             Study 1               …               Study </a:t>
            </a:r>
            <a:r>
              <a:rPr lang="en-US" sz="2800" i="1" dirty="0">
                <a:solidFill>
                  <a:srgbClr val="0070C0"/>
                </a:solidFill>
              </a:rPr>
              <a:t>j</a:t>
            </a:r>
            <a:r>
              <a:rPr lang="en-US" sz="2800" dirty="0">
                <a:solidFill>
                  <a:srgbClr val="0070C0"/>
                </a:solidFill>
              </a:rPr>
              <a:t>                  …             Study </a:t>
            </a:r>
            <a:r>
              <a:rPr lang="en-US" sz="2800" i="1" dirty="0">
                <a:solidFill>
                  <a:srgbClr val="0070C0"/>
                </a:solidFill>
              </a:rPr>
              <a:t>k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78B0B-C5B8-44F6-9546-72ABE3BB382A}"/>
              </a:ext>
            </a:extLst>
          </p:cNvPr>
          <p:cNvSpPr txBox="1"/>
          <p:nvPr/>
        </p:nvSpPr>
        <p:spPr>
          <a:xfrm>
            <a:off x="382799" y="2177673"/>
            <a:ext cx="84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Trt</a:t>
            </a:r>
            <a:r>
              <a:rPr lang="en-US" sz="2800" dirty="0">
                <a:solidFill>
                  <a:srgbClr val="607BC8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25CCE-97ED-4700-92D3-8E9E384907F6}"/>
              </a:ext>
            </a:extLst>
          </p:cNvPr>
          <p:cNvSpPr txBox="1"/>
          <p:nvPr/>
        </p:nvSpPr>
        <p:spPr>
          <a:xfrm>
            <a:off x="329791" y="3259161"/>
            <a:ext cx="95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</a:rPr>
              <a:t>Trt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i="1" dirty="0">
                <a:solidFill>
                  <a:srgbClr val="0070C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E75EC-3AA1-40DB-87A3-F00906DF797E}"/>
                  </a:ext>
                </a:extLst>
              </p:cNvPr>
              <p:cNvSpPr txBox="1"/>
              <p:nvPr/>
            </p:nvSpPr>
            <p:spPr>
              <a:xfrm>
                <a:off x="664382" y="2787082"/>
                <a:ext cx="1939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E75EC-3AA1-40DB-87A3-F00906DF7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82" y="2787082"/>
                <a:ext cx="19396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2B99C-263A-47DB-91A0-DEA508A9AFD5}"/>
                  </a:ext>
                </a:extLst>
              </p:cNvPr>
              <p:cNvSpPr txBox="1"/>
              <p:nvPr/>
            </p:nvSpPr>
            <p:spPr>
              <a:xfrm>
                <a:off x="2120614" y="2777877"/>
                <a:ext cx="1320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2B99C-263A-47DB-91A0-DEA508A9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14" y="2777877"/>
                <a:ext cx="132068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691E9A-C806-41CE-AD2B-5ED1E560C44E}"/>
                  </a:ext>
                </a:extLst>
              </p:cNvPr>
              <p:cNvSpPr txBox="1"/>
              <p:nvPr/>
            </p:nvSpPr>
            <p:spPr>
              <a:xfrm>
                <a:off x="5990923" y="2764626"/>
                <a:ext cx="1211678" cy="471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691E9A-C806-41CE-AD2B-5ED1E560C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23" y="2764626"/>
                <a:ext cx="1211678" cy="471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434969-EA5F-4393-8A22-02EB26883DD1}"/>
                  </a:ext>
                </a:extLst>
              </p:cNvPr>
              <p:cNvSpPr txBox="1"/>
              <p:nvPr/>
            </p:nvSpPr>
            <p:spPr>
              <a:xfrm>
                <a:off x="9781190" y="2802707"/>
                <a:ext cx="13270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434969-EA5F-4393-8A22-02EB26883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190" y="2802707"/>
                <a:ext cx="13270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09C65A-9E4C-432A-AB0E-29459F513376}"/>
              </a:ext>
            </a:extLst>
          </p:cNvPr>
          <p:cNvCxnSpPr/>
          <p:nvPr/>
        </p:nvCxnSpPr>
        <p:spPr>
          <a:xfrm>
            <a:off x="2756453" y="3376750"/>
            <a:ext cx="0" cy="465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F88469-E92F-4CDE-B6EC-459B2A634098}"/>
              </a:ext>
            </a:extLst>
          </p:cNvPr>
          <p:cNvCxnSpPr/>
          <p:nvPr/>
        </p:nvCxnSpPr>
        <p:spPr>
          <a:xfrm>
            <a:off x="6566453" y="3375370"/>
            <a:ext cx="0" cy="465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841197-A5C7-412E-8956-CCA39B707295}"/>
              </a:ext>
            </a:extLst>
          </p:cNvPr>
          <p:cNvCxnSpPr/>
          <p:nvPr/>
        </p:nvCxnSpPr>
        <p:spPr>
          <a:xfrm>
            <a:off x="10416212" y="3409934"/>
            <a:ext cx="0" cy="465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2FD289-6E76-48A6-B2F6-6544F989F649}"/>
                  </a:ext>
                </a:extLst>
              </p:cNvPr>
              <p:cNvSpPr txBox="1"/>
              <p:nvPr/>
            </p:nvSpPr>
            <p:spPr>
              <a:xfrm>
                <a:off x="4564202" y="2782002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2FD289-6E76-48A6-B2F6-6544F989F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02" y="2782002"/>
                <a:ext cx="35105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676F8C-13F1-46EF-8AD8-6046D8295999}"/>
                  </a:ext>
                </a:extLst>
              </p:cNvPr>
              <p:cNvSpPr txBox="1"/>
              <p:nvPr/>
            </p:nvSpPr>
            <p:spPr>
              <a:xfrm>
                <a:off x="8466967" y="2788630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676F8C-13F1-46EF-8AD8-6046D8295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967" y="2788630"/>
                <a:ext cx="35105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2D6042-C9A5-4BC1-85EC-A85FADBBD46C}"/>
                  </a:ext>
                </a:extLst>
              </p:cNvPr>
              <p:cNvSpPr txBox="1"/>
              <p:nvPr/>
            </p:nvSpPr>
            <p:spPr>
              <a:xfrm>
                <a:off x="1517378" y="3889510"/>
                <a:ext cx="2709460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𝑐𝑜𝑣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2D6042-C9A5-4BC1-85EC-A85FADBB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78" y="3889510"/>
                <a:ext cx="2709460" cy="5023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8F406F-F34A-4931-A4F9-481DEC82CE44}"/>
                  </a:ext>
                </a:extLst>
              </p:cNvPr>
              <p:cNvSpPr txBox="1"/>
              <p:nvPr/>
            </p:nvSpPr>
            <p:spPr>
              <a:xfrm>
                <a:off x="5327376" y="3909390"/>
                <a:ext cx="2517099" cy="494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𝒋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𝑐𝑜𝑣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𝒋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8F406F-F34A-4931-A4F9-481DEC82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76" y="3909390"/>
                <a:ext cx="2517099" cy="4944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5C49E0-D046-499D-B1C4-D15761B2B85C}"/>
                  </a:ext>
                </a:extLst>
              </p:cNvPr>
              <p:cNvSpPr txBox="1"/>
              <p:nvPr/>
            </p:nvSpPr>
            <p:spPr>
              <a:xfrm>
                <a:off x="9157257" y="3935894"/>
                <a:ext cx="2712666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𝑐𝑜𝑣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5C49E0-D046-499D-B1C4-D15761B2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257" y="3935894"/>
                <a:ext cx="2712666" cy="502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347D6B-AAEA-44BA-9979-9936B885A6A9}"/>
              </a:ext>
            </a:extLst>
          </p:cNvPr>
          <p:cNvCxnSpPr/>
          <p:nvPr/>
        </p:nvCxnSpPr>
        <p:spPr>
          <a:xfrm>
            <a:off x="6566453" y="4558748"/>
            <a:ext cx="0" cy="954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129CCA-C272-4F90-A68D-50F6ED44DE9C}"/>
                  </a:ext>
                </a:extLst>
              </p:cNvPr>
              <p:cNvSpPr txBox="1"/>
              <p:nvPr/>
            </p:nvSpPr>
            <p:spPr>
              <a:xfrm>
                <a:off x="5579168" y="5735427"/>
                <a:ext cx="1996700" cy="486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𝒄𝒐𝒗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129CCA-C272-4F90-A68D-50F6ED44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68" y="5735427"/>
                <a:ext cx="1996700" cy="4863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76F13B3-49C8-4935-B045-5E165824FFD7}"/>
              </a:ext>
            </a:extLst>
          </p:cNvPr>
          <p:cNvCxnSpPr>
            <a:cxnSpLocks/>
          </p:cNvCxnSpPr>
          <p:nvPr/>
        </p:nvCxnSpPr>
        <p:spPr>
          <a:xfrm>
            <a:off x="2756453" y="4558748"/>
            <a:ext cx="3445564" cy="954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D0A2B6-632A-4DED-8463-6052F9E0DC25}"/>
              </a:ext>
            </a:extLst>
          </p:cNvPr>
          <p:cNvCxnSpPr>
            <a:cxnSpLocks/>
          </p:cNvCxnSpPr>
          <p:nvPr/>
        </p:nvCxnSpPr>
        <p:spPr>
          <a:xfrm flipH="1">
            <a:off x="7010400" y="4505979"/>
            <a:ext cx="3405813" cy="1006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082EDF3-8FE2-4D17-99AD-0A14A1F6F1E9}"/>
              </a:ext>
            </a:extLst>
          </p:cNvPr>
          <p:cNvCxnSpPr>
            <a:cxnSpLocks/>
          </p:cNvCxnSpPr>
          <p:nvPr/>
        </p:nvCxnSpPr>
        <p:spPr>
          <a:xfrm>
            <a:off x="1517378" y="2365274"/>
            <a:ext cx="103525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E1655-FE70-41E5-9855-33B9AD08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12/19/2018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74D5B-0E93-4D9C-9E93-167FC553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Comparison of One-Step and Two-Step Meta Analysis Models Using Individual Patient Data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FF9FAA-ED08-44C5-9129-89C25123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21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4A533D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8105</TotalTime>
  <Words>3483</Words>
  <Application>Microsoft Office PowerPoint</Application>
  <PresentationFormat>Widescreen</PresentationFormat>
  <Paragraphs>616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Wingdings</vt:lpstr>
      <vt:lpstr>Retrospect</vt:lpstr>
      <vt:lpstr>Comparison of One-Step and Two-Step Meta-Analysis Models Using Individual Patient Data</vt:lpstr>
      <vt:lpstr>Outline</vt:lpstr>
      <vt:lpstr>Motivation</vt:lpstr>
      <vt:lpstr>Motivation</vt:lpstr>
      <vt:lpstr>Meta-analysis</vt:lpstr>
      <vt:lpstr>Introduction</vt:lpstr>
      <vt:lpstr>Introduction</vt:lpstr>
      <vt:lpstr>Individual patient data</vt:lpstr>
      <vt:lpstr>Literature summary data</vt:lpstr>
      <vt:lpstr>PowerPoint Presentation</vt:lpstr>
      <vt:lpstr>The Model for Summary data</vt:lpstr>
      <vt:lpstr>The Model for Summary data</vt:lpstr>
      <vt:lpstr>The Model for Summary data</vt:lpstr>
      <vt:lpstr>The Model for Summary data</vt:lpstr>
      <vt:lpstr>The Model for Summary data</vt:lpstr>
      <vt:lpstr> The summary data meta-analysis estimator</vt:lpstr>
      <vt:lpstr> The model for IPD estimator</vt:lpstr>
      <vt:lpstr> The IPD meta-analysis estimator</vt:lpstr>
      <vt:lpstr>Meta Analysis Result</vt:lpstr>
      <vt:lpstr>Meta Analysis Result</vt:lpstr>
      <vt:lpstr>Meta Analysis Result</vt:lpstr>
      <vt:lpstr>PowerPoint Presentation</vt:lpstr>
      <vt:lpstr>Special Case 1: Fixed treatment and study effects</vt:lpstr>
      <vt:lpstr>Special Case 1: Fixed treatment and study effects</vt:lpstr>
      <vt:lpstr>Special Case 1: Fixed treatment and study effects</vt:lpstr>
      <vt:lpstr>Special Case 2: Fixed treatment and random study effects</vt:lpstr>
      <vt:lpstr>Special Case 2: Fixed treatment and random study effects</vt:lpstr>
      <vt:lpstr>Special Case 2: Fixed treatment and random study effects</vt:lpstr>
      <vt:lpstr>Special Case 3: Fixed treatment and absent study effects</vt:lpstr>
      <vt:lpstr>Special Case 3: Fixed treatment and absent study effects</vt:lpstr>
      <vt:lpstr>Special Case 4: Model with covariate and no treatment-covariate interaction</vt:lpstr>
      <vt:lpstr>Special Case 4: Model with covariate and no treatment-covariate interaction</vt:lpstr>
      <vt:lpstr>Special Case 5: Model with covariate and and treatment-covariate interaction</vt:lpstr>
      <vt:lpstr>Special Case 5: Model with covariate and and treatment-covariate interaction</vt:lpstr>
      <vt:lpstr>Direct Equivalence for Special Case</vt:lpstr>
      <vt:lpstr>Example on Real Data</vt:lpstr>
      <vt:lpstr>Example on Real Data</vt:lpstr>
      <vt:lpstr>Example on Real Data</vt:lpstr>
      <vt:lpstr>Example on Real Data</vt:lpstr>
      <vt:lpstr>Example on Real Data</vt:lpstr>
      <vt:lpstr>PowerPoint Presentation</vt:lpstr>
      <vt:lpstr>Fixed treatment and fixed study effects</vt:lpstr>
      <vt:lpstr>Simulated Data</vt:lpstr>
      <vt:lpstr> No common nuisance parameter</vt:lpstr>
      <vt:lpstr>Fixed treatment and absent study effects</vt:lpstr>
      <vt:lpstr>Example on Simulated Data: A common nuisance parameter</vt:lpstr>
      <vt:lpstr>Conclusion</vt:lpstr>
      <vt:lpstr>Remarks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Lucagbo</dc:creator>
  <cp:lastModifiedBy>neha agarwala</cp:lastModifiedBy>
  <cp:revision>1311</cp:revision>
  <dcterms:created xsi:type="dcterms:W3CDTF">2014-08-26T23:51:37Z</dcterms:created>
  <dcterms:modified xsi:type="dcterms:W3CDTF">2018-12-19T17:59:32Z</dcterms:modified>
</cp:coreProperties>
</file>